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1"/>
  </p:notesMasterIdLst>
  <p:sldIdLst>
    <p:sldId id="258" r:id="rId2"/>
    <p:sldId id="359" r:id="rId3"/>
    <p:sldId id="311" r:id="rId4"/>
    <p:sldId id="313" r:id="rId5"/>
    <p:sldId id="294" r:id="rId6"/>
    <p:sldId id="361" r:id="rId7"/>
    <p:sldId id="360" r:id="rId8"/>
    <p:sldId id="262" r:id="rId9"/>
    <p:sldId id="362" r:id="rId10"/>
    <p:sldId id="363" r:id="rId11"/>
    <p:sldId id="370" r:id="rId12"/>
    <p:sldId id="281" r:id="rId13"/>
    <p:sldId id="333" r:id="rId14"/>
    <p:sldId id="371" r:id="rId15"/>
    <p:sldId id="334" r:id="rId16"/>
    <p:sldId id="314" r:id="rId17"/>
    <p:sldId id="319" r:id="rId18"/>
    <p:sldId id="315" r:id="rId19"/>
    <p:sldId id="317" r:id="rId20"/>
    <p:sldId id="320" r:id="rId21"/>
    <p:sldId id="364" r:id="rId22"/>
    <p:sldId id="365" r:id="rId23"/>
    <p:sldId id="366" r:id="rId24"/>
    <p:sldId id="369" r:id="rId25"/>
    <p:sldId id="372" r:id="rId26"/>
    <p:sldId id="271" r:id="rId27"/>
    <p:sldId id="368" r:id="rId28"/>
    <p:sldId id="273" r:id="rId29"/>
    <p:sldId id="274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7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99"/>
  </p:normalViewPr>
  <p:slideViewPr>
    <p:cSldViewPr snapToGrid="0" snapToObjects="1">
      <p:cViewPr varScale="1">
        <p:scale>
          <a:sx n="113" d="100"/>
          <a:sy n="113" d="100"/>
        </p:scale>
        <p:origin x="474" y="114"/>
      </p:cViewPr>
      <p:guideLst>
        <p:guide orient="horz" pos="219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9A03AD-B023-3B40-A092-CAF86B75D668}" type="datetimeFigureOut">
              <a:rPr kumimoji="1" lang="zh-CN" altLang="en-US" smtClean="0"/>
              <a:t>2019/8/30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0CC537-28E5-BE47-A983-C13A7BD990B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0346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1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2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3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4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5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6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7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8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9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10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6085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</a:rPr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</a:rPr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  <a:latin typeface="DengXian"/>
              </a:rPr>
              <a:pPr/>
              <a:t>14</a:t>
            </a:fld>
            <a:endParaRPr lang="zh-CN" altLang="en-US">
              <a:solidFill>
                <a:prstClr val="black"/>
              </a:solidFill>
              <a:latin typeface="DengXian"/>
            </a:endParaRPr>
          </a:p>
        </p:txBody>
      </p:sp>
    </p:spTree>
    <p:extLst>
      <p:ext uri="{BB962C8B-B14F-4D97-AF65-F5344CB8AC3E}">
        <p14:creationId xmlns:p14="http://schemas.microsoft.com/office/powerpoint/2010/main" val="5085585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</a:rPr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16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17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18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19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20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21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22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23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9868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  <a:latin typeface="DengXian"/>
              </a:rPr>
              <a:pPr/>
              <a:t>25</a:t>
            </a:fld>
            <a:endParaRPr lang="zh-CN" altLang="en-US">
              <a:solidFill>
                <a:prstClr val="black"/>
              </a:solidFill>
              <a:latin typeface="DengXian"/>
            </a:endParaRPr>
          </a:p>
        </p:txBody>
      </p:sp>
    </p:spTree>
    <p:extLst>
      <p:ext uri="{BB962C8B-B14F-4D97-AF65-F5344CB8AC3E}">
        <p14:creationId xmlns:p14="http://schemas.microsoft.com/office/powerpoint/2010/main" val="11109084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26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27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06472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28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29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499" y="6356756"/>
            <a:ext cx="2742787" cy="36427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BED4874-415F-4462-8CBD-90FA9588F106}" type="datetimeFigureOut">
              <a:rPr lang="zh-CN" altLang="en-US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2019/8/30</a:t>
            </a:fld>
            <a:endParaRPr lang="zh-CN" altLang="en-US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911" y="6356756"/>
            <a:ext cx="4114179" cy="36427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728" y="6356756"/>
            <a:ext cx="2742787" cy="36427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C92ADDF-ABC6-4EEC-846D-A1AE2D410679}" type="slidenum">
              <a:rPr lang="zh-CN" altLang="en-US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866775" rtl="0" eaLnBrk="1" latinLnBrk="0" hangingPunct="1">
        <a:lnSpc>
          <a:spcPct val="90000"/>
        </a:lnSpc>
        <a:spcBef>
          <a:spcPct val="0"/>
        </a:spcBef>
        <a:buNone/>
        <a:defRPr sz="41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535" indent="-216535" algn="l" defTabSz="866775" rtl="0" eaLnBrk="1" latinLnBrk="0" hangingPunct="1">
        <a:lnSpc>
          <a:spcPct val="90000"/>
        </a:lnSpc>
        <a:spcBef>
          <a:spcPts val="950"/>
        </a:spcBef>
        <a:buFont typeface="Arial" panose="020B0604020202020204" pitchFamily="34" charset="0"/>
        <a:buChar char="•"/>
        <a:defRPr sz="2655" kern="1200">
          <a:solidFill>
            <a:schemeClr val="tx1"/>
          </a:solidFill>
          <a:latin typeface="+mn-lt"/>
          <a:ea typeface="+mn-ea"/>
          <a:cs typeface="+mn-cs"/>
        </a:defRPr>
      </a:lvl1pPr>
      <a:lvl2pPr marL="65024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108394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895" kern="1200">
          <a:solidFill>
            <a:schemeClr val="tx1"/>
          </a:solidFill>
          <a:latin typeface="+mn-lt"/>
          <a:ea typeface="+mn-ea"/>
          <a:cs typeface="+mn-cs"/>
        </a:defRPr>
      </a:lvl3pPr>
      <a:lvl4pPr marL="151701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95072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38442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81749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25120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68490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1pPr>
      <a:lvl2pPr marL="43370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2pPr>
      <a:lvl3pPr marL="86677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3pPr>
      <a:lvl4pPr marL="130048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73418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16725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60096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03466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46837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emf"/><Relationship Id="rId4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35" y="189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9" name="文本框 8"/>
          <p:cNvSpPr txBox="1"/>
          <p:nvPr/>
        </p:nvSpPr>
        <p:spPr>
          <a:xfrm>
            <a:off x="1635575" y="1742709"/>
            <a:ext cx="9469110" cy="413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4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2019</a:t>
            </a:r>
            <a:r>
              <a:rPr lang="zh-CN" altLang="en-US" sz="4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级学术学位硕士研究生入学教育</a:t>
            </a:r>
            <a:endParaRPr lang="en-US" altLang="zh-CN" sz="4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—— 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培养工作介绍</a:t>
            </a:r>
            <a:endParaRPr lang="en-US" altLang="zh-CN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endParaRPr lang="en-US" altLang="zh-CN" sz="36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华东师范大学研究生培养办公室</a:t>
            </a:r>
            <a:r>
              <a:rPr lang="en-US" altLang="zh-CN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       </a:t>
            </a:r>
            <a:r>
              <a:rPr lang="en-US" altLang="zh-CN" sz="2800" b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2019</a:t>
            </a:r>
            <a:r>
              <a:rPr lang="zh-CN" altLang="en-US" sz="2800" b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800" b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2800" b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800" b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26</a:t>
            </a:r>
            <a:r>
              <a:rPr lang="zh-CN" altLang="en-US" sz="2800" b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日</a:t>
            </a:r>
            <a:endParaRPr lang="zh-CN" altLang="en-US" sz="2800" b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19" y="3431267"/>
            <a:ext cx="2296127" cy="2244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86862" y="5856177"/>
            <a:ext cx="2066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/>
              <a:t>扫我，关注更多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35" y="189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9" name="标题 1"/>
          <p:cNvSpPr txBox="1"/>
          <p:nvPr/>
        </p:nvSpPr>
        <p:spPr>
          <a:xfrm>
            <a:off x="1635576" y="404446"/>
            <a:ext cx="3938748" cy="71574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defPPr>
              <a:defRPr lang="zh-CN"/>
            </a:defPPr>
            <a:lvl1pPr defTabSz="866775">
              <a:lnSpc>
                <a:spcPct val="90000"/>
              </a:lnSpc>
              <a:spcBef>
                <a:spcPct val="0"/>
              </a:spcBef>
              <a:buNone/>
              <a:defRPr sz="4000" b="1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</a:lstStyle>
          <a:p>
            <a:endParaRPr lang="en-US" altLang="zh-CN" dirty="0"/>
          </a:p>
          <a:p>
            <a:endParaRPr lang="zh-CN" altLang="en-US" dirty="0"/>
          </a:p>
        </p:txBody>
      </p:sp>
      <p:cxnSp>
        <p:nvCxnSpPr>
          <p:cNvPr id="10" name="直接连接符 43"/>
          <p:cNvCxnSpPr/>
          <p:nvPr/>
        </p:nvCxnSpPr>
        <p:spPr>
          <a:xfrm>
            <a:off x="881352" y="2819314"/>
            <a:ext cx="3092771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" name="直接连接符 45"/>
          <p:cNvCxnSpPr/>
          <p:nvPr/>
        </p:nvCxnSpPr>
        <p:spPr>
          <a:xfrm>
            <a:off x="891832" y="2870164"/>
            <a:ext cx="0" cy="2220582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783832" y="2711314"/>
            <a:ext cx="216000" cy="216000"/>
          </a:xfrm>
          <a:prstGeom prst="rect">
            <a:avLst/>
          </a:prstGeom>
          <a:solidFill>
            <a:srgbClr val="C00000"/>
          </a:solidFill>
          <a:effectLst/>
        </p:spPr>
        <p:txBody>
          <a:bodyPr lIns="90000" tIns="36000" rIns="90000" bIns="36000"/>
          <a:lstStyle/>
          <a:p>
            <a:pPr indent="457200">
              <a:lnSpc>
                <a:spcPct val="134000"/>
              </a:lnSpc>
              <a:spcBef>
                <a:spcPts val="600"/>
              </a:spcBef>
            </a:pP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63869" y="2939838"/>
            <a:ext cx="530176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1</a:t>
            </a:r>
            <a:r>
              <a:rPr lang="zh-CN" altLang="en-US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、《华东师范大学学术学位硕士研究生培养工作规定》（华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师研【2019】348号）</a:t>
            </a:r>
          </a:p>
          <a:p>
            <a:pPr>
              <a:lnSpc>
                <a:spcPct val="150000"/>
              </a:lnSpc>
            </a:pPr>
            <a:endParaRPr lang="zh-CN" altLang="en-US" sz="1600" dirty="0" smtClean="0"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2</a:t>
            </a:r>
            <a:r>
              <a:rPr lang="zh-CN" altLang="en-US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、《华东师范大学研究生课程学习和成绩管理规定（2019年修订）》（华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师研【2019】349</a:t>
            </a:r>
            <a:r>
              <a:rPr lang="zh-CN" altLang="en-US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号）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1635576" y="447479"/>
            <a:ext cx="27494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66775">
              <a:lnSpc>
                <a:spcPct val="90000"/>
              </a:lnSpc>
              <a:spcBef>
                <a:spcPct val="0"/>
              </a:spcBef>
            </a:pPr>
            <a:r>
              <a:rPr lang="zh-CN" altLang="en-US" sz="4000" b="1" dirty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rPr>
              <a:t>指导</a:t>
            </a:r>
            <a:r>
              <a:rPr lang="zh-CN" altLang="en-US" sz="4000" b="1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rPr>
              <a:t>性</a:t>
            </a:r>
            <a:r>
              <a:rPr lang="zh-CN" altLang="en-US" sz="4000" b="1" dirty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rPr>
              <a:t>文件</a:t>
            </a:r>
          </a:p>
        </p:txBody>
      </p:sp>
      <p:pic>
        <p:nvPicPr>
          <p:cNvPr id="8" name="图片 7" descr="微信图片_201908261505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6955" y="1370330"/>
            <a:ext cx="2955290" cy="4204970"/>
          </a:xfrm>
          <a:prstGeom prst="rect">
            <a:avLst/>
          </a:prstGeom>
        </p:spPr>
      </p:pic>
      <p:pic>
        <p:nvPicPr>
          <p:cNvPr id="13" name="图片 12" descr="微信图片_2019082615050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1455" y="1370965"/>
            <a:ext cx="2971800" cy="42043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35" y="189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8" name="内容占位符 2"/>
          <p:cNvSpPr txBox="1"/>
          <p:nvPr/>
        </p:nvSpPr>
        <p:spPr bwMode="auto">
          <a:xfrm>
            <a:off x="1197365" y="2837902"/>
            <a:ext cx="9239104" cy="32817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marL="216535" indent="-216535" algn="l" defTabSz="866775" rtl="0" eaLnBrk="1" latinLnBrk="0" hangingPunct="1">
              <a:lnSpc>
                <a:spcPct val="90000"/>
              </a:lnSpc>
              <a:spcBef>
                <a:spcPts val="950"/>
              </a:spcBef>
              <a:buFont typeface="Arial" panose="020B0604020202020204" pitchFamily="34" charset="0"/>
              <a:buChar char="•"/>
              <a:defRPr sz="26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24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394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8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701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5072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442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1749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5120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8490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91440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200" b="1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en-US" altLang="zh-CN" sz="2000" kern="0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1</a:t>
            </a:r>
            <a:r>
              <a:rPr lang="zh-CN" altLang="en-US" sz="2000" kern="0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、</a:t>
            </a:r>
            <a:r>
              <a:rPr sz="2200" kern="0" dirty="0" err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掌握马克思列宁主义、毛泽东思想、邓小平理论</a:t>
            </a:r>
            <a:r>
              <a:rPr sz="22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、“三个代表”重要思想、科学发展观、习近平新时代中国特色社会主义思想的基本理论</a:t>
            </a:r>
            <a:r>
              <a:rPr lang="en-US" altLang="zh-CN" sz="220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</a:t>
            </a:r>
            <a:endParaRPr lang="en-US" sz="2200" kern="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 algn="just" defTabSz="91440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2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2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en-US" altLang="zh-CN" sz="2200" kern="0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2</a:t>
            </a:r>
            <a:r>
              <a:rPr lang="zh-CN" altLang="en-US" sz="2200" kern="0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、</a:t>
            </a:r>
            <a:r>
              <a:rPr sz="2200" kern="0" dirty="0" err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掌握本学科领域扎实的基础理论和系统的专业知识</a:t>
            </a:r>
            <a:r>
              <a:rPr lang="en-US" altLang="zh-CN" sz="220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</a:t>
            </a:r>
            <a:endParaRPr lang="en-US" sz="2200" kern="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 algn="just" defTabSz="91440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2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en-US" altLang="zh-CN" sz="22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r>
              <a:rPr lang="en-US" altLang="zh-CN" sz="2000" kern="0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3</a:t>
            </a:r>
            <a:r>
              <a:rPr lang="zh-CN" altLang="en-US" sz="2000" kern="0" dirty="0" smtClean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、</a:t>
            </a:r>
            <a:r>
              <a:rPr lang="zh-CN" altLang="en-US" sz="22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较为熟练地掌握一门外语</a:t>
            </a:r>
            <a:r>
              <a:rPr lang="en-US" altLang="zh-CN" sz="220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</a:t>
            </a:r>
            <a:endParaRPr lang="zh-CN" altLang="en-US" sz="2200" kern="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0" indent="0" algn="just" defTabSz="91440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20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r>
              <a:rPr lang="en-US" altLang="zh-CN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◆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r>
              <a:rPr sz="2200" b="1" kern="0" dirty="0" err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各院系结合自身特点，制定本学科硕士生</a:t>
            </a:r>
            <a:r>
              <a:rPr lang="zh-CN" altLang="en-US" sz="2200" b="1" kern="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</a:t>
            </a:r>
            <a:r>
              <a:rPr sz="2200" b="1" kern="0" dirty="0" err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培养目标</a:t>
            </a:r>
            <a:r>
              <a:rPr sz="2200" b="1" kern="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en-US" altLang="zh-CN" sz="2200" b="1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1566350" y="439420"/>
            <a:ext cx="3298190" cy="62420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defTabSz="8667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一、培养目标</a:t>
            </a:r>
          </a:p>
        </p:txBody>
      </p:sp>
      <p:cxnSp>
        <p:nvCxnSpPr>
          <p:cNvPr id="10" name="直接连接符 43"/>
          <p:cNvCxnSpPr/>
          <p:nvPr/>
        </p:nvCxnSpPr>
        <p:spPr>
          <a:xfrm>
            <a:off x="991062" y="2729902"/>
            <a:ext cx="2808312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" name="直接连接符 45"/>
          <p:cNvCxnSpPr/>
          <p:nvPr/>
        </p:nvCxnSpPr>
        <p:spPr>
          <a:xfrm>
            <a:off x="991062" y="2729902"/>
            <a:ext cx="0" cy="1269507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883062" y="2621902"/>
            <a:ext cx="216000" cy="216000"/>
          </a:xfrm>
          <a:prstGeom prst="rect">
            <a:avLst/>
          </a:prstGeom>
          <a:solidFill>
            <a:srgbClr val="C00000"/>
          </a:solidFill>
          <a:effectLst/>
        </p:spPr>
        <p:txBody>
          <a:bodyPr lIns="90000" tIns="36000" rIns="90000" bIns="36000"/>
          <a:lstStyle/>
          <a:p>
            <a:pPr indent="457200">
              <a:lnSpc>
                <a:spcPct val="134000"/>
              </a:lnSpc>
              <a:spcBef>
                <a:spcPts val="600"/>
              </a:spcBef>
            </a:pP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35" y="189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8" name="内容占位符 2"/>
          <p:cNvSpPr txBox="1"/>
          <p:nvPr/>
        </p:nvSpPr>
        <p:spPr bwMode="auto">
          <a:xfrm>
            <a:off x="1438128" y="2856511"/>
            <a:ext cx="9684141" cy="348061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marL="216535" indent="-216535" algn="l" defTabSz="866775" rtl="0" eaLnBrk="1" latinLnBrk="0" hangingPunct="1">
              <a:lnSpc>
                <a:spcPct val="90000"/>
              </a:lnSpc>
              <a:spcBef>
                <a:spcPts val="950"/>
              </a:spcBef>
              <a:buFont typeface="Arial" panose="020B0604020202020204" pitchFamily="34" charset="0"/>
              <a:buChar char="•"/>
              <a:defRPr sz="26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24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394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8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701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5072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442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1749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5120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8490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200" b="1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</a:t>
            </a:r>
            <a:r>
              <a:rPr lang="zh-CN" altLang="en-US" sz="2200" b="1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、学习年限：</a:t>
            </a:r>
            <a:r>
              <a:rPr lang="zh-CN" altLang="zh-CN" sz="22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硕士生标准学制为</a:t>
            </a:r>
            <a:r>
              <a:rPr lang="en-US" altLang="zh-CN" sz="2200" b="1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3</a:t>
            </a:r>
            <a:r>
              <a:rPr lang="zh-CN" altLang="zh-CN" sz="22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年</a:t>
            </a:r>
            <a:r>
              <a:rPr lang="zh-CN" altLang="en-US" sz="22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</a:t>
            </a:r>
            <a:r>
              <a:rPr lang="zh-CN" altLang="zh-CN" sz="22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最长学习年限为</a:t>
            </a:r>
            <a:r>
              <a:rPr lang="en-US" altLang="zh-CN" sz="2200" b="1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5</a:t>
            </a:r>
            <a:r>
              <a:rPr lang="zh-CN" altLang="zh-CN" sz="22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年</a:t>
            </a:r>
            <a:r>
              <a:rPr lang="zh-CN" altLang="en-US" sz="22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；</a:t>
            </a:r>
            <a:endParaRPr lang="zh-CN" altLang="zh-CN" sz="2200" kern="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 defTabSz="91440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200" b="1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en-US" sz="2200" b="1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</a:t>
            </a:r>
            <a:r>
              <a:rPr lang="zh-CN" altLang="zh-CN" sz="2200" b="1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培养方式：</a:t>
            </a:r>
          </a:p>
          <a:p>
            <a:pPr marL="0" indent="0" defTabSz="91440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zh-CN" sz="22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鼓励院系在学术学位硕士研究生中</a:t>
            </a:r>
            <a:r>
              <a:rPr lang="zh-CN" altLang="zh-CN" sz="2200" b="1" kern="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实行博士生预备制</a:t>
            </a:r>
            <a:r>
              <a:rPr lang="zh-CN" altLang="zh-CN" sz="22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，经过1-3年的培养考核，择优录取为博士生</a:t>
            </a:r>
            <a:r>
              <a:rPr lang="zh-CN" altLang="en-US" sz="22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；</a:t>
            </a:r>
            <a:r>
              <a:rPr lang="zh-CN" altLang="zh-CN" sz="22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选拔优秀硕士生</a:t>
            </a:r>
            <a:r>
              <a:rPr lang="zh-CN" altLang="en-US" sz="22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</a:t>
            </a:r>
            <a:r>
              <a:rPr lang="zh-CN" altLang="zh-CN" sz="22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进入</a:t>
            </a:r>
            <a:r>
              <a:rPr lang="zh-CN" altLang="zh-CN" sz="2200" b="1" kern="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硕博连读</a:t>
            </a:r>
            <a:r>
              <a:rPr lang="zh-CN" altLang="zh-CN" sz="22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培养。</a:t>
            </a:r>
            <a:endParaRPr lang="en-US" altLang="zh-CN" sz="2200" kern="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 defTabSz="91440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2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2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zh-CN" sz="22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实行导师负责制，由导师</a:t>
            </a:r>
            <a:r>
              <a:rPr lang="zh-CN" altLang="en-US" sz="22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个人</a:t>
            </a:r>
            <a:r>
              <a:rPr lang="zh-CN" altLang="zh-CN" sz="22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指导和导师组共同培养相结合。导师组可根据需要，由跨学科、跨专业或国内外同行专家组成。</a:t>
            </a:r>
          </a:p>
          <a:p>
            <a:pPr marL="0" indent="0" defTabSz="9144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zh-CN" sz="22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endParaRPr lang="en-US" altLang="zh-CN" sz="2200" kern="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 defTabSz="9144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Tx/>
              <a:buNone/>
              <a:defRPr/>
            </a:pPr>
            <a:endParaRPr lang="en-US" altLang="zh-CN" sz="2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1531278" y="454660"/>
            <a:ext cx="6217920" cy="59055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defTabSz="8667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二、学习年限与培养方式</a:t>
            </a:r>
          </a:p>
        </p:txBody>
      </p:sp>
      <p:cxnSp>
        <p:nvCxnSpPr>
          <p:cNvPr id="10" name="直接连接符 43"/>
          <p:cNvCxnSpPr/>
          <p:nvPr/>
        </p:nvCxnSpPr>
        <p:spPr>
          <a:xfrm>
            <a:off x="1296642" y="2730341"/>
            <a:ext cx="2808312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" name="直接连接符 45"/>
          <p:cNvCxnSpPr/>
          <p:nvPr/>
        </p:nvCxnSpPr>
        <p:spPr>
          <a:xfrm>
            <a:off x="1297597" y="2709509"/>
            <a:ext cx="0" cy="1269507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189597" y="2631725"/>
            <a:ext cx="216000" cy="216000"/>
          </a:xfrm>
          <a:prstGeom prst="rect">
            <a:avLst/>
          </a:prstGeom>
          <a:solidFill>
            <a:srgbClr val="C00000"/>
          </a:solidFill>
          <a:effectLst/>
        </p:spPr>
        <p:txBody>
          <a:bodyPr lIns="90000" tIns="36000" rIns="90000" bIns="36000"/>
          <a:lstStyle/>
          <a:p>
            <a:pPr indent="457200">
              <a:lnSpc>
                <a:spcPct val="134000"/>
              </a:lnSpc>
              <a:spcBef>
                <a:spcPts val="600"/>
              </a:spcBef>
            </a:pP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35" y="189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9" name="标题 1"/>
          <p:cNvSpPr txBox="1"/>
          <p:nvPr/>
        </p:nvSpPr>
        <p:spPr>
          <a:xfrm>
            <a:off x="1539094" y="478790"/>
            <a:ext cx="3620770" cy="60579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defTabSz="8667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三、培养方案</a:t>
            </a:r>
          </a:p>
        </p:txBody>
      </p:sp>
      <p:cxnSp>
        <p:nvCxnSpPr>
          <p:cNvPr id="14" name="直接连接符 43"/>
          <p:cNvCxnSpPr/>
          <p:nvPr/>
        </p:nvCxnSpPr>
        <p:spPr>
          <a:xfrm>
            <a:off x="1006787" y="3758028"/>
            <a:ext cx="2966603" cy="97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直接连接符 45"/>
          <p:cNvCxnSpPr/>
          <p:nvPr/>
        </p:nvCxnSpPr>
        <p:spPr>
          <a:xfrm>
            <a:off x="1006475" y="3767455"/>
            <a:ext cx="12700" cy="1501775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903087" y="3659700"/>
            <a:ext cx="215900" cy="215900"/>
          </a:xfrm>
          <a:prstGeom prst="rect">
            <a:avLst/>
          </a:prstGeom>
          <a:solidFill>
            <a:srgbClr val="C00000"/>
          </a:solidFill>
          <a:effectLst/>
        </p:spPr>
        <p:txBody>
          <a:bodyPr lIns="90000" tIns="36000" rIns="90000" bIns="36000"/>
          <a:lstStyle/>
          <a:p>
            <a:pPr indent="457200">
              <a:lnSpc>
                <a:spcPct val="134000"/>
              </a:lnSpc>
              <a:spcBef>
                <a:spcPts val="600"/>
              </a:spcBef>
            </a:pP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119182" y="3894262"/>
            <a:ext cx="101217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主要包括：</a:t>
            </a:r>
            <a:r>
              <a:rPr lang="zh-CN" altLang="en-US" sz="2000" kern="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培养</a:t>
            </a:r>
            <a:r>
              <a:rPr lang="zh-CN" altLang="en-US" sz="2000" kern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目标、学习年限与培养方式、主要研究方向、课程设置与学分要求，基本文献阅读能力、开题报告、学术活动、实践环节和科研训练、中期考核、预答辩等培养环节考核要求，科研成果、学位论文要求，及基本文献阅读书目等。</a:t>
            </a:r>
          </a:p>
          <a:p>
            <a:pPr lvl="0" fontAlgn="auto">
              <a:lnSpc>
                <a:spcPct val="150000"/>
              </a:lnSpc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查看路径：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研究生</a:t>
            </a:r>
            <a:r>
              <a:rPr lang="zh-CN" altLang="en-US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培养新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系统 → </a:t>
            </a:r>
            <a:r>
              <a:rPr lang="zh-CN" altLang="en-US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点击“培养” 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 选择</a:t>
            </a:r>
            <a:r>
              <a:rPr lang="zh-CN" altLang="en-US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“我的培养方案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”</a:t>
            </a:r>
            <a:endParaRPr lang="zh-CN" altLang="en-US" sz="2000" kern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470400" y="1839595"/>
            <a:ext cx="751332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2400" b="1" kern="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培养方案</a:t>
            </a:r>
            <a:r>
              <a:rPr lang="zh-CN" altLang="en-US" sz="2000" kern="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是在</a:t>
            </a:r>
            <a:r>
              <a:rPr lang="zh-CN" altLang="en-US" sz="2000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研究生院组织</a:t>
            </a:r>
            <a:r>
              <a:rPr lang="zh-CN" altLang="en-US" sz="2000" kern="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下，由</a:t>
            </a:r>
            <a:r>
              <a:rPr lang="zh-CN" altLang="en-US" sz="2000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院系负责制定，</a:t>
            </a:r>
            <a:r>
              <a:rPr lang="en-US" altLang="zh-CN" sz="2000" kern="0" dirty="0" err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经所在学科学位评定分委会讨论通过</a:t>
            </a:r>
            <a:r>
              <a:rPr lang="en-US" altLang="zh-CN" sz="2000" kern="0" dirty="0" err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、学位点责任教授和分委会主席签字确认，报研究生院审核、</a:t>
            </a:r>
            <a:r>
              <a:rPr lang="en-US" altLang="zh-CN" sz="2000" kern="0" dirty="0" err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备案后实施</a:t>
            </a:r>
            <a:r>
              <a:rPr lang="zh-CN" altLang="en-US" sz="2000" kern="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，是</a:t>
            </a: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研究生培养的依据和</a:t>
            </a:r>
            <a:r>
              <a:rPr lang="zh-CN" altLang="en-US" sz="2000" b="1" kern="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指导</a:t>
            </a:r>
            <a:r>
              <a:rPr lang="en-US" altLang="zh-CN" sz="2000" kern="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en-US" altLang="zh-CN" sz="2000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cxnSp>
        <p:nvCxnSpPr>
          <p:cNvPr id="4" name="直接连接符 43"/>
          <p:cNvCxnSpPr/>
          <p:nvPr/>
        </p:nvCxnSpPr>
        <p:spPr>
          <a:xfrm>
            <a:off x="4429125" y="1911350"/>
            <a:ext cx="1804035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" name="直接连接符 45"/>
          <p:cNvCxnSpPr/>
          <p:nvPr/>
        </p:nvCxnSpPr>
        <p:spPr>
          <a:xfrm>
            <a:off x="4429125" y="1939925"/>
            <a:ext cx="0" cy="144907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4325737" y="1832170"/>
            <a:ext cx="215900" cy="215900"/>
          </a:xfrm>
          <a:prstGeom prst="rect">
            <a:avLst/>
          </a:prstGeom>
          <a:solidFill>
            <a:srgbClr val="C00000"/>
          </a:solidFill>
          <a:effectLst/>
        </p:spPr>
        <p:txBody>
          <a:bodyPr lIns="90000" tIns="36000" rIns="90000" bIns="36000"/>
          <a:lstStyle/>
          <a:p>
            <a:pPr indent="457200">
              <a:lnSpc>
                <a:spcPct val="134000"/>
              </a:lnSpc>
              <a:spcBef>
                <a:spcPts val="600"/>
              </a:spcBef>
            </a:pP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35" y="189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8" name="标题 1"/>
          <p:cNvSpPr txBox="1"/>
          <p:nvPr/>
        </p:nvSpPr>
        <p:spPr>
          <a:xfrm>
            <a:off x="1500995" y="300830"/>
            <a:ext cx="7679308" cy="60243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defTabSz="8667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三、培养方案（培养过程与环节）</a:t>
            </a:r>
            <a:endParaRPr lang="zh-CN" altLang="en-US" sz="3600" b="1" dirty="0">
              <a:solidFill>
                <a:srgbClr val="FFFF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9" name="组合 16"/>
          <p:cNvGrpSpPr/>
          <p:nvPr/>
        </p:nvGrpSpPr>
        <p:grpSpPr>
          <a:xfrm>
            <a:off x="399270" y="3113559"/>
            <a:ext cx="2735262" cy="2952750"/>
            <a:chOff x="107504" y="2614624"/>
            <a:chExt cx="2735867" cy="2952328"/>
          </a:xfrm>
        </p:grpSpPr>
        <p:sp>
          <p:nvSpPr>
            <p:cNvPr id="10" name="矩形 9"/>
            <p:cNvSpPr/>
            <p:nvPr/>
          </p:nvSpPr>
          <p:spPr>
            <a:xfrm>
              <a:off x="107504" y="2616211"/>
              <a:ext cx="2735867" cy="2950741"/>
            </a:xfrm>
            <a:prstGeom prst="rect">
              <a:avLst/>
            </a:prstGeom>
            <a:solidFill>
              <a:srgbClr val="FFFFF4">
                <a:lumMod val="90000"/>
              </a:srgbClr>
            </a:solidFill>
            <a:ln w="25400" cap="flat" cmpd="sng" algn="ctr">
              <a:solidFill>
                <a:srgbClr val="918415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Franklin Gothic Book" panose="020B05030201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1" name="TextBox 18"/>
            <p:cNvSpPr txBox="1"/>
            <p:nvPr/>
          </p:nvSpPr>
          <p:spPr>
            <a:xfrm>
              <a:off x="602914" y="2614624"/>
              <a:ext cx="1816502" cy="492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600" b="1" kern="0" cap="none" spc="0" normalizeH="0" baseline="0" noProof="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日常学习</a:t>
              </a: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251998" y="3138424"/>
              <a:ext cx="935245" cy="790462"/>
            </a:xfrm>
            <a:prstGeom prst="roundRect">
              <a:avLst/>
            </a:prstGeom>
            <a:solidFill>
              <a:srgbClr val="AFB591">
                <a:lumMod val="60000"/>
                <a:lumOff val="40000"/>
              </a:srgbClr>
            </a:solidFill>
            <a:ln w="25400" cap="flat" cmpd="sng" algn="ctr">
              <a:solidFill>
                <a:srgbClr val="918415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Franklin Gothic Book" panose="020B05030201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1692179" y="3145504"/>
              <a:ext cx="935244" cy="754811"/>
            </a:xfrm>
            <a:prstGeom prst="roundRect">
              <a:avLst/>
            </a:prstGeom>
            <a:solidFill>
              <a:srgbClr val="AFB591">
                <a:lumMod val="60000"/>
                <a:lumOff val="40000"/>
              </a:srgbClr>
            </a:solidFill>
            <a:ln w="25400" cap="flat" cmpd="sng" algn="ctr">
              <a:solidFill>
                <a:srgbClr val="918415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Franklin Gothic Book" panose="020B05030201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274228" y="4563795"/>
              <a:ext cx="935245" cy="792049"/>
            </a:xfrm>
            <a:prstGeom prst="roundRect">
              <a:avLst/>
            </a:prstGeom>
            <a:solidFill>
              <a:srgbClr val="AFB591">
                <a:lumMod val="60000"/>
                <a:lumOff val="40000"/>
              </a:srgbClr>
            </a:solidFill>
            <a:ln w="25400" cap="flat" cmpd="sng" algn="ctr">
              <a:solidFill>
                <a:srgbClr val="918415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Franklin Gothic Book" panose="020B05030201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747754" y="4563795"/>
              <a:ext cx="935245" cy="792049"/>
            </a:xfrm>
            <a:prstGeom prst="roundRect">
              <a:avLst/>
            </a:prstGeom>
            <a:solidFill>
              <a:srgbClr val="AFB591">
                <a:lumMod val="60000"/>
                <a:lumOff val="40000"/>
              </a:srgbClr>
            </a:solidFill>
            <a:ln w="25400" cap="flat" cmpd="sng" algn="ctr">
              <a:solidFill>
                <a:srgbClr val="918415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Franklin Gothic Book" panose="020B05030201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6" name="TextBox 23"/>
            <p:cNvSpPr txBox="1"/>
            <p:nvPr/>
          </p:nvSpPr>
          <p:spPr>
            <a:xfrm>
              <a:off x="180545" y="3192391"/>
              <a:ext cx="1124199" cy="6460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kern="0" cap="none" spc="0" normalizeH="0" baseline="0" noProof="0" dirty="0">
                  <a:solidFill>
                    <a:srgbClr val="7030A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实践环节训练</a:t>
              </a:r>
            </a:p>
          </p:txBody>
        </p:sp>
        <p:sp>
          <p:nvSpPr>
            <p:cNvPr id="21" name="TextBox 24"/>
            <p:cNvSpPr txBox="1"/>
            <p:nvPr/>
          </p:nvSpPr>
          <p:spPr>
            <a:xfrm>
              <a:off x="1763632" y="3209851"/>
              <a:ext cx="792338" cy="6460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kern="0" cap="none" spc="0" normalizeH="0" baseline="0" noProof="0" dirty="0">
                  <a:solidFill>
                    <a:srgbClr val="7030A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科学研究</a:t>
              </a:r>
            </a:p>
          </p:txBody>
        </p:sp>
        <p:sp>
          <p:nvSpPr>
            <p:cNvPr id="22" name="TextBox 25"/>
            <p:cNvSpPr txBox="1"/>
            <p:nvPr/>
          </p:nvSpPr>
          <p:spPr>
            <a:xfrm>
              <a:off x="323452" y="4636810"/>
              <a:ext cx="792337" cy="6460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kern="0" cap="none" spc="0" normalizeH="0" baseline="0" noProof="0" dirty="0">
                  <a:solidFill>
                    <a:srgbClr val="7030A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学术交流</a:t>
              </a:r>
            </a:p>
          </p:txBody>
        </p:sp>
        <p:sp>
          <p:nvSpPr>
            <p:cNvPr id="23" name="TextBox 26"/>
            <p:cNvSpPr txBox="1"/>
            <p:nvPr/>
          </p:nvSpPr>
          <p:spPr>
            <a:xfrm>
              <a:off x="1547684" y="4624112"/>
              <a:ext cx="1295687" cy="6460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kern="0" cap="none" spc="0" normalizeH="0" baseline="0" noProof="0" dirty="0">
                  <a:solidFill>
                    <a:srgbClr val="7030A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基本文献阅读</a:t>
              </a:r>
            </a:p>
          </p:txBody>
        </p:sp>
      </p:grpSp>
      <p:grpSp>
        <p:nvGrpSpPr>
          <p:cNvPr id="24" name="组合 35"/>
          <p:cNvGrpSpPr/>
          <p:nvPr/>
        </p:nvGrpSpPr>
        <p:grpSpPr>
          <a:xfrm>
            <a:off x="2816843" y="3114352"/>
            <a:ext cx="4306096" cy="2952749"/>
            <a:chOff x="2868768" y="1690276"/>
            <a:chExt cx="4305839" cy="2952604"/>
          </a:xfrm>
        </p:grpSpPr>
        <p:sp>
          <p:nvSpPr>
            <p:cNvPr id="25" name="矩形 24"/>
            <p:cNvSpPr/>
            <p:nvPr/>
          </p:nvSpPr>
          <p:spPr>
            <a:xfrm>
              <a:off x="3285464" y="1690276"/>
              <a:ext cx="3889143" cy="2952604"/>
            </a:xfrm>
            <a:prstGeom prst="rect">
              <a:avLst/>
            </a:prstGeom>
            <a:solidFill>
              <a:srgbClr val="FFFFF4">
                <a:lumMod val="90000"/>
              </a:srgbClr>
            </a:solidFill>
            <a:ln w="25400" cap="flat" cmpd="sng" algn="ctr">
              <a:solidFill>
                <a:srgbClr val="918415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Franklin Gothic Book" panose="020B05030201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3394202" y="2260068"/>
              <a:ext cx="1546123" cy="715227"/>
            </a:xfrm>
            <a:prstGeom prst="roundRect">
              <a:avLst/>
            </a:prstGeom>
            <a:solidFill>
              <a:srgbClr val="C47546">
                <a:lumMod val="40000"/>
                <a:lumOff val="60000"/>
              </a:srgbClr>
            </a:solidFill>
            <a:ln w="25400" cap="flat" cmpd="sng" algn="ctr">
              <a:solidFill>
                <a:srgbClr val="918415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课程审核</a:t>
              </a: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5201238" y="2267305"/>
              <a:ext cx="1594153" cy="707990"/>
            </a:xfrm>
            <a:prstGeom prst="roundRect">
              <a:avLst/>
            </a:prstGeom>
            <a:solidFill>
              <a:srgbClr val="C47546">
                <a:lumMod val="40000"/>
                <a:lumOff val="60000"/>
              </a:srgbClr>
            </a:solidFill>
            <a:ln w="25400" cap="flat" cmpd="sng" algn="ctr">
              <a:solidFill>
                <a:srgbClr val="918415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实践环节</a:t>
              </a:r>
              <a:endPara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审核</a:t>
              </a: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3426438" y="3638837"/>
              <a:ext cx="1513887" cy="753399"/>
            </a:xfrm>
            <a:prstGeom prst="roundRect">
              <a:avLst/>
            </a:prstGeom>
            <a:solidFill>
              <a:srgbClr val="C47546">
                <a:lumMod val="40000"/>
                <a:lumOff val="60000"/>
              </a:srgbClr>
            </a:solidFill>
            <a:ln w="25400" cap="flat" cmpd="sng" algn="ctr">
              <a:solidFill>
                <a:srgbClr val="918415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论文开题</a:t>
              </a:r>
            </a:p>
          </p:txBody>
        </p:sp>
        <p:sp>
          <p:nvSpPr>
            <p:cNvPr id="29" name="圆角矩形 28"/>
            <p:cNvSpPr/>
            <p:nvPr/>
          </p:nvSpPr>
          <p:spPr>
            <a:xfrm>
              <a:off x="5230035" y="3638836"/>
              <a:ext cx="1565356" cy="753400"/>
            </a:xfrm>
            <a:prstGeom prst="roundRect">
              <a:avLst/>
            </a:prstGeom>
            <a:solidFill>
              <a:srgbClr val="C47546">
                <a:lumMod val="40000"/>
                <a:lumOff val="60000"/>
              </a:srgbClr>
            </a:solidFill>
            <a:ln w="25400" cap="flat" cmpd="sng" algn="ctr">
              <a:solidFill>
                <a:srgbClr val="918415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学术规范考核</a:t>
              </a:r>
            </a:p>
          </p:txBody>
        </p:sp>
        <p:sp>
          <p:nvSpPr>
            <p:cNvPr id="30" name="TextBox 41"/>
            <p:cNvSpPr txBox="1"/>
            <p:nvPr/>
          </p:nvSpPr>
          <p:spPr>
            <a:xfrm>
              <a:off x="4272150" y="1696564"/>
              <a:ext cx="1875580" cy="4924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600" b="1" kern="0" cap="none" spc="0" normalizeH="0" baseline="0" noProof="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中期考核</a:t>
              </a:r>
            </a:p>
          </p:txBody>
        </p:sp>
        <p:sp>
          <p:nvSpPr>
            <p:cNvPr id="31" name="右箭头 30"/>
            <p:cNvSpPr/>
            <p:nvPr/>
          </p:nvSpPr>
          <p:spPr>
            <a:xfrm>
              <a:off x="2868768" y="3084032"/>
              <a:ext cx="687347" cy="484164"/>
            </a:xfrm>
            <a:prstGeom prst="rightArrow">
              <a:avLst/>
            </a:prstGeom>
            <a:solidFill>
              <a:srgbClr val="FF0000"/>
            </a:solidFill>
            <a:ln w="25400" cap="flat" cmpd="sng" algn="ctr">
              <a:solidFill>
                <a:srgbClr val="918415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Franklin Gothic Book" panose="020B0503020102020204"/>
                <a:ea typeface="黑体" panose="02010609060101010101" pitchFamily="49" charset="-122"/>
                <a:cs typeface="+mn-cs"/>
              </a:endParaRPr>
            </a:p>
          </p:txBody>
        </p:sp>
      </p:grpSp>
      <p:sp>
        <p:nvSpPr>
          <p:cNvPr id="35" name="TextBox 60"/>
          <p:cNvSpPr txBox="1"/>
          <p:nvPr/>
        </p:nvSpPr>
        <p:spPr>
          <a:xfrm>
            <a:off x="10410825" y="2477135"/>
            <a:ext cx="1171575" cy="3695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kern="0" cap="none" spc="0" normalizeH="0" baseline="0" noProof="0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1236106" y="4331890"/>
            <a:ext cx="936625" cy="8112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" name="TextBox 2"/>
          <p:cNvSpPr txBox="1"/>
          <p:nvPr/>
        </p:nvSpPr>
        <p:spPr>
          <a:xfrm>
            <a:off x="1291668" y="4354984"/>
            <a:ext cx="881063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2000" b="1" dirty="0">
                <a:solidFill>
                  <a:srgbClr val="00B0F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课程学习</a:t>
            </a:r>
          </a:p>
        </p:txBody>
      </p:sp>
      <p:cxnSp>
        <p:nvCxnSpPr>
          <p:cNvPr id="4" name="肘形连接符 3"/>
          <p:cNvCxnSpPr>
            <a:endCxn id="34" idx="1"/>
          </p:cNvCxnSpPr>
          <p:nvPr/>
        </p:nvCxnSpPr>
        <p:spPr>
          <a:xfrm flipV="1">
            <a:off x="7113657" y="1808121"/>
            <a:ext cx="3216766" cy="2979880"/>
          </a:xfrm>
          <a:prstGeom prst="bentConnector3">
            <a:avLst/>
          </a:prstGeom>
          <a:ln w="920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10330106" y="1459749"/>
            <a:ext cx="1323975" cy="3998337"/>
            <a:chOff x="16282" y="2438"/>
            <a:chExt cx="2085" cy="6399"/>
          </a:xfrm>
        </p:grpSpPr>
        <p:sp>
          <p:nvSpPr>
            <p:cNvPr id="34" name="矩形 33"/>
            <p:cNvSpPr/>
            <p:nvPr/>
          </p:nvSpPr>
          <p:spPr>
            <a:xfrm>
              <a:off x="16282" y="2438"/>
              <a:ext cx="2070" cy="1115"/>
            </a:xfrm>
            <a:prstGeom prst="rect">
              <a:avLst/>
            </a:prstGeom>
            <a:solidFill>
              <a:srgbClr val="FFFFF4">
                <a:lumMod val="90000"/>
              </a:srgbClr>
            </a:solidFill>
            <a:ln w="25400" cap="flat" cmpd="sng" algn="ctr">
              <a:solidFill>
                <a:srgbClr val="918415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800" b="0" kern="0" dirty="0" smtClean="0">
                  <a:solidFill>
                    <a:srgbClr val="7030A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论文撰写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Franklin Gothic Book" panose="020B05030201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16282" y="4227"/>
              <a:ext cx="2072" cy="1078"/>
            </a:xfrm>
            <a:prstGeom prst="rect">
              <a:avLst/>
            </a:prstGeom>
            <a:solidFill>
              <a:srgbClr val="FFFFF4">
                <a:lumMod val="90000"/>
              </a:srgbClr>
            </a:solidFill>
            <a:ln w="25400" cap="flat" cmpd="sng" algn="ctr">
              <a:solidFill>
                <a:srgbClr val="918415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800" b="0" kern="0" dirty="0" smtClean="0">
                  <a:solidFill>
                    <a:srgbClr val="7030A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预答辩</a:t>
              </a:r>
            </a:p>
          </p:txBody>
        </p:sp>
        <p:sp>
          <p:nvSpPr>
            <p:cNvPr id="37" name="下箭头 36"/>
            <p:cNvSpPr/>
            <p:nvPr/>
          </p:nvSpPr>
          <p:spPr>
            <a:xfrm>
              <a:off x="16981" y="5355"/>
              <a:ext cx="455" cy="643"/>
            </a:xfrm>
            <a:prstGeom prst="downArrow">
              <a:avLst/>
            </a:prstGeom>
            <a:solidFill>
              <a:srgbClr val="FF0000"/>
            </a:solidFill>
            <a:ln w="25400" cap="flat" cmpd="sng" algn="ctr">
              <a:solidFill>
                <a:srgbClr val="918415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Franklin Gothic Book" panose="020B05030201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6283" y="6025"/>
              <a:ext cx="2070" cy="1029"/>
            </a:xfrm>
            <a:prstGeom prst="rect">
              <a:avLst/>
            </a:prstGeom>
            <a:solidFill>
              <a:srgbClr val="FFFFF4">
                <a:lumMod val="90000"/>
              </a:srgbClr>
            </a:solidFill>
            <a:ln w="25400" cap="flat" cmpd="sng" algn="ctr">
              <a:solidFill>
                <a:srgbClr val="918415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800" b="0" kern="0" dirty="0">
                  <a:solidFill>
                    <a:srgbClr val="7030A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科研成果审核</a:t>
              </a:r>
            </a:p>
          </p:txBody>
        </p:sp>
        <p:sp>
          <p:nvSpPr>
            <p:cNvPr id="39" name="下箭头 38"/>
            <p:cNvSpPr/>
            <p:nvPr/>
          </p:nvSpPr>
          <p:spPr>
            <a:xfrm>
              <a:off x="16979" y="3584"/>
              <a:ext cx="453" cy="643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下箭头 2"/>
            <p:cNvSpPr/>
            <p:nvPr/>
          </p:nvSpPr>
          <p:spPr>
            <a:xfrm>
              <a:off x="16989" y="7136"/>
              <a:ext cx="455" cy="659"/>
            </a:xfrm>
            <a:prstGeom prst="downArrow">
              <a:avLst/>
            </a:prstGeom>
            <a:solidFill>
              <a:srgbClr val="FF0000"/>
            </a:solidFill>
            <a:ln w="25400" cap="flat" cmpd="sng" algn="ctr">
              <a:solidFill>
                <a:srgbClr val="918415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Franklin Gothic Book" panose="020B05030201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6297" y="7795"/>
              <a:ext cx="2070" cy="1042"/>
            </a:xfrm>
            <a:prstGeom prst="rect">
              <a:avLst/>
            </a:prstGeom>
            <a:solidFill>
              <a:srgbClr val="FFFFF4">
                <a:lumMod val="90000"/>
              </a:srgbClr>
            </a:solidFill>
            <a:ln w="25400" cap="flat" cmpd="sng" algn="ctr">
              <a:solidFill>
                <a:srgbClr val="918415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800" b="0" kern="0" dirty="0">
                  <a:solidFill>
                    <a:srgbClr val="7030A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答辩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35" y="189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9" name="标题 1"/>
          <p:cNvSpPr txBox="1"/>
          <p:nvPr/>
        </p:nvSpPr>
        <p:spPr>
          <a:xfrm>
            <a:off x="1565226" y="414243"/>
            <a:ext cx="3304540" cy="60579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defTabSz="8667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四、培养计划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125220" y="3016885"/>
            <a:ext cx="2905760" cy="2048510"/>
            <a:chOff x="1772" y="4226"/>
            <a:chExt cx="4576" cy="3226"/>
          </a:xfrm>
        </p:grpSpPr>
        <p:cxnSp>
          <p:nvCxnSpPr>
            <p:cNvPr id="14" name="直接连接符 43"/>
            <p:cNvCxnSpPr/>
            <p:nvPr/>
          </p:nvCxnSpPr>
          <p:spPr>
            <a:xfrm>
              <a:off x="1926" y="4382"/>
              <a:ext cx="4423" cy="0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5" name="直接连接符 45"/>
            <p:cNvCxnSpPr/>
            <p:nvPr/>
          </p:nvCxnSpPr>
          <p:spPr>
            <a:xfrm>
              <a:off x="1942" y="4334"/>
              <a:ext cx="0" cy="3119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6" name="矩形 15"/>
            <p:cNvSpPr/>
            <p:nvPr/>
          </p:nvSpPr>
          <p:spPr>
            <a:xfrm>
              <a:off x="1772" y="4226"/>
              <a:ext cx="340" cy="340"/>
            </a:xfrm>
            <a:prstGeom prst="rect">
              <a:avLst/>
            </a:prstGeom>
            <a:solidFill>
              <a:srgbClr val="C00000"/>
            </a:solidFill>
            <a:effectLst/>
          </p:spPr>
          <p:txBody>
            <a:bodyPr lIns="90000" tIns="36000" rIns="90000" bIns="36000"/>
            <a:lstStyle/>
            <a:p>
              <a:pPr indent="457200">
                <a:lnSpc>
                  <a:spcPct val="134000"/>
                </a:lnSpc>
                <a:spcBef>
                  <a:spcPts val="600"/>
                </a:spcBef>
              </a:pPr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1318260" y="3231515"/>
            <a:ext cx="10296378" cy="2420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主要</a:t>
            </a:r>
            <a:r>
              <a:rPr lang="zh-CN" altLang="en-US" sz="20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包括</a:t>
            </a:r>
            <a:r>
              <a:rPr lang="zh-CN" altLang="en-US" sz="2000" kern="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：课程</a:t>
            </a:r>
            <a:r>
              <a:rPr lang="zh-CN" altLang="en-US" sz="2000" kern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学习要求</a:t>
            </a:r>
            <a:r>
              <a:rPr lang="zh-CN" altLang="en-US" sz="2000" kern="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、培养</a:t>
            </a:r>
            <a:r>
              <a:rPr lang="zh-CN" altLang="en-US" sz="2000" kern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环节</a:t>
            </a:r>
            <a:r>
              <a:rPr lang="zh-CN" altLang="en-US" sz="2000" kern="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要求、科研成果</a:t>
            </a:r>
            <a:r>
              <a:rPr lang="zh-CN" altLang="en-US" sz="2000" kern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要求</a:t>
            </a:r>
            <a:r>
              <a:rPr lang="zh-CN" altLang="en-US" sz="2000" kern="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等；</a:t>
            </a:r>
            <a:endParaRPr lang="zh-CN" altLang="en-US" sz="2000" kern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lvl="0" fontAlgn="auto">
              <a:lnSpc>
                <a:spcPct val="150000"/>
              </a:lnSpc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制定</a:t>
            </a:r>
            <a:r>
              <a:rPr lang="zh-CN" altLang="en-US" sz="20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要求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：</a:t>
            </a:r>
            <a:r>
              <a:rPr lang="en-US" altLang="zh-CN" sz="2000" kern="0" dirty="0" err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硕士生入学后</a:t>
            </a:r>
            <a:r>
              <a:rPr lang="en-US" altLang="zh-CN" sz="2000" b="1" kern="0" dirty="0" err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两个月内</a:t>
            </a:r>
            <a:r>
              <a:rPr lang="en-US" altLang="zh-CN" sz="2000" kern="0" dirty="0" err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，在导师和导师组的指导下，</a:t>
            </a:r>
            <a:r>
              <a:rPr lang="en-US" altLang="zh-CN" sz="2000" kern="0" dirty="0" err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按照所在学科培养方案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</a:t>
            </a:r>
            <a:r>
              <a:rPr lang="en-US" altLang="zh-CN" sz="2000" kern="0" dirty="0" err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结合个人情况</a:t>
            </a:r>
            <a:r>
              <a:rPr lang="en-US" altLang="zh-CN" sz="2000" kern="0" dirty="0" err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</a:t>
            </a:r>
            <a:r>
              <a:rPr lang="en-US" altLang="zh-CN" sz="2000" kern="0" dirty="0" err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制定培养计划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；</a:t>
            </a:r>
            <a:r>
              <a:rPr lang="en-US" altLang="zh-CN" sz="2000" kern="0" dirty="0" err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交所在院系存档</a:t>
            </a:r>
            <a:r>
              <a:rPr lang="en-US" altLang="zh-CN" sz="2000" kern="0" dirty="0" err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，并严格执行</a:t>
            </a:r>
            <a:r>
              <a:rPr lang="en-US" altLang="zh-CN" sz="20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</a:p>
          <a:p>
            <a:pPr lvl="0" fontAlgn="auto"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具体</a:t>
            </a:r>
            <a:r>
              <a:rPr lang="zh-CN" altLang="en-US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路径</a:t>
            </a:r>
            <a:r>
              <a:rPr lang="zh-CN" altLang="en-US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：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（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1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）制定：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研究生</a:t>
            </a:r>
            <a:r>
              <a:rPr lang="zh-CN" altLang="en-US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培养新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系统 → 点击</a:t>
            </a:r>
            <a:r>
              <a:rPr lang="zh-CN" altLang="en-US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“培养” 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 选择</a:t>
            </a:r>
            <a:r>
              <a:rPr lang="en-US" altLang="zh-CN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</a:t>
            </a:r>
            <a:r>
              <a:rPr lang="zh-CN" altLang="en-US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制定培养计划</a:t>
            </a:r>
            <a:r>
              <a:rPr lang="en-US" altLang="zh-CN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”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；</a:t>
            </a:r>
            <a:endParaRPr lang="en-US" altLang="zh-CN" sz="20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lvl="0" fontAlgn="auto"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en-US" altLang="zh-CN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 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2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）查看：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选择</a:t>
            </a:r>
            <a:r>
              <a:rPr lang="zh-CN" altLang="en-US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“我的培养计划”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，查看</a:t>
            </a:r>
            <a:r>
              <a:rPr lang="zh-CN" altLang="en-US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个人培养计划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2400" kern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30360" y="1563763"/>
            <a:ext cx="608427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培养计划</a:t>
            </a:r>
            <a:r>
              <a:rPr lang="zh-CN" altLang="en-US" sz="2000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是导师指导硕士生学习、开展研究工作的基础，也是对</a:t>
            </a:r>
            <a:r>
              <a:rPr lang="zh-CN" altLang="en-US" sz="2000" kern="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硕士生</a:t>
            </a:r>
            <a:r>
              <a:rPr lang="zh-CN" altLang="en-US" sz="2000" b="1" kern="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毕业</a:t>
            </a: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及学位授予审查的依据</a:t>
            </a:r>
            <a:r>
              <a:rPr lang="zh-CN" altLang="en-US" sz="2000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dirty="0"/>
          </a:p>
        </p:txBody>
      </p:sp>
      <p:grpSp>
        <p:nvGrpSpPr>
          <p:cNvPr id="6" name="组合 5"/>
          <p:cNvGrpSpPr/>
          <p:nvPr/>
        </p:nvGrpSpPr>
        <p:grpSpPr>
          <a:xfrm>
            <a:off x="5452745" y="1457960"/>
            <a:ext cx="1997710" cy="1408430"/>
            <a:chOff x="1772" y="4226"/>
            <a:chExt cx="4576" cy="3226"/>
          </a:xfrm>
        </p:grpSpPr>
        <p:cxnSp>
          <p:nvCxnSpPr>
            <p:cNvPr id="7" name="直接连接符 43"/>
            <p:cNvCxnSpPr/>
            <p:nvPr/>
          </p:nvCxnSpPr>
          <p:spPr>
            <a:xfrm>
              <a:off x="1926" y="4382"/>
              <a:ext cx="4423" cy="0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" name="直接连接符 45"/>
            <p:cNvCxnSpPr/>
            <p:nvPr/>
          </p:nvCxnSpPr>
          <p:spPr>
            <a:xfrm>
              <a:off x="1942" y="4334"/>
              <a:ext cx="0" cy="3119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0" name="矩形 9"/>
            <p:cNvSpPr/>
            <p:nvPr/>
          </p:nvSpPr>
          <p:spPr>
            <a:xfrm>
              <a:off x="1772" y="4226"/>
              <a:ext cx="340" cy="340"/>
            </a:xfrm>
            <a:prstGeom prst="rect">
              <a:avLst/>
            </a:prstGeom>
            <a:solidFill>
              <a:srgbClr val="C00000"/>
            </a:solidFill>
            <a:effectLst/>
          </p:spPr>
          <p:txBody>
            <a:bodyPr lIns="90000" tIns="36000" rIns="90000" bIns="36000"/>
            <a:lstStyle/>
            <a:p>
              <a:pPr indent="457200">
                <a:lnSpc>
                  <a:spcPct val="134000"/>
                </a:lnSpc>
                <a:spcBef>
                  <a:spcPts val="600"/>
                </a:spcBef>
              </a:pPr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35" y="189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8" name="标题 1"/>
          <p:cNvSpPr txBox="1"/>
          <p:nvPr/>
        </p:nvSpPr>
        <p:spPr>
          <a:xfrm>
            <a:off x="1508801" y="376643"/>
            <a:ext cx="7313295" cy="58207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defTabSz="8667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4000" b="1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五、课程学习</a:t>
            </a:r>
            <a:r>
              <a:rPr lang="zh-CN" altLang="en-US" sz="3000" b="1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（课程类别与学分</a:t>
            </a:r>
            <a:r>
              <a:rPr lang="zh-CN" altLang="en-US" sz="3000" b="1" dirty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要求）</a:t>
            </a:r>
            <a:endParaRPr lang="zh-CN" altLang="en-US" sz="3000" b="1" dirty="0" smtClean="0">
              <a:solidFill>
                <a:srgbClr val="FFFF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aphicFrame>
        <p:nvGraphicFramePr>
          <p:cNvPr id="3" name="表格 2"/>
          <p:cNvGraphicFramePr/>
          <p:nvPr/>
        </p:nvGraphicFramePr>
        <p:xfrm>
          <a:off x="1971821" y="1893227"/>
          <a:ext cx="8746002" cy="36400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96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35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0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3132"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 dirty="0" err="1" smtClean="0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课程类别</a:t>
                      </a:r>
                      <a:endParaRPr lang="en-US" altLang="en-US" sz="1800" b="1" dirty="0">
                        <a:solidFill>
                          <a:srgbClr val="7030A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E0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 dirty="0" err="1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学分</a:t>
                      </a:r>
                      <a:endParaRPr lang="en-US" altLang="en-US" sz="1800" b="1" dirty="0">
                        <a:solidFill>
                          <a:srgbClr val="7030A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 dirty="0" err="1" smtClean="0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最低课</a:t>
                      </a:r>
                      <a:endParaRPr lang="en-US" sz="1800" b="1" dirty="0" smtClean="0">
                        <a:solidFill>
                          <a:srgbClr val="7030A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1800" b="1" dirty="0" err="1" smtClean="0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程门数</a:t>
                      </a:r>
                      <a:endParaRPr lang="en-US" altLang="en-US" sz="1800" b="1" dirty="0">
                        <a:solidFill>
                          <a:srgbClr val="7030A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578">
                <a:tc rowSpan="2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800" b="1" dirty="0" err="1" smtClean="0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学位公共课（</a:t>
                      </a:r>
                      <a:r>
                        <a:rPr lang="en-US" sz="1800" b="1" dirty="0" err="1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必修、选修</a:t>
                      </a:r>
                      <a:r>
                        <a:rPr lang="en-US" sz="1800" b="1" dirty="0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）</a:t>
                      </a:r>
                      <a:endParaRPr lang="en-US" altLang="en-US" sz="1800" b="1" dirty="0">
                        <a:solidFill>
                          <a:srgbClr val="7030A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学位公共课（必修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）</a:t>
                      </a:r>
                      <a:endParaRPr lang="en-US" altLang="en-US" sz="1800" b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7</a:t>
                      </a:r>
                      <a:endParaRPr lang="en-US" altLang="en-US" sz="1800" b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 dirty="0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3</a:t>
                      </a:r>
                      <a:endParaRPr lang="en-US" altLang="en-US" sz="1800" b="0" dirty="0">
                        <a:solidFill>
                          <a:srgbClr val="7030A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78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B cap="flat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公共选修课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I *</a:t>
                      </a:r>
                      <a:endParaRPr lang="en-US" altLang="en-US" sz="1800" b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2</a:t>
                      </a:r>
                      <a:endParaRPr lang="en-US" altLang="en-US" sz="1800" b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 dirty="0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</a:t>
                      </a:r>
                      <a:endParaRPr lang="en-US" altLang="en-US" sz="1800" b="0" dirty="0">
                        <a:solidFill>
                          <a:srgbClr val="7030A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996">
                <a:tc rowSpan="3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800" b="1" dirty="0" err="1" smtClean="0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学位专业课（</a:t>
                      </a:r>
                      <a:r>
                        <a:rPr lang="en-US" sz="1800" b="1" dirty="0" err="1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必修、选修</a:t>
                      </a:r>
                      <a:r>
                        <a:rPr lang="en-US" sz="1800" b="1" dirty="0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）</a:t>
                      </a:r>
                      <a:endParaRPr lang="en-US" altLang="en-US" sz="1800" b="1" dirty="0">
                        <a:solidFill>
                          <a:srgbClr val="7030A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学位基础课（必修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）</a:t>
                      </a:r>
                      <a:endParaRPr lang="en-US" altLang="en-US" sz="1800" b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8</a:t>
                      </a:r>
                      <a:endParaRPr lang="en-US" altLang="en-US" sz="1800" b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 dirty="0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3</a:t>
                      </a:r>
                      <a:endParaRPr lang="en-US" altLang="en-US" sz="1800" b="0" dirty="0">
                        <a:solidFill>
                          <a:srgbClr val="7030A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246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学位专业课（必修）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5</a:t>
                      </a:r>
                      <a:endParaRPr lang="en-US" altLang="en-US" sz="1800" b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 dirty="0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3</a:t>
                      </a:r>
                      <a:endParaRPr lang="en-US" altLang="en-US" sz="1800" b="0" dirty="0">
                        <a:solidFill>
                          <a:srgbClr val="7030A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68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B cap="flat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学位专业课（选修）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6</a:t>
                      </a:r>
                      <a:endParaRPr lang="en-US" altLang="en-US" sz="1800" b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 dirty="0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2</a:t>
                      </a:r>
                      <a:endParaRPr lang="en-US" altLang="en-US" sz="1800" b="0" dirty="0">
                        <a:solidFill>
                          <a:srgbClr val="7030A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3347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800" b="1" dirty="0" err="1" smtClean="0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跨学科或跨专业</a:t>
                      </a:r>
                      <a:r>
                        <a:rPr lang="zh-CN" altLang="en-US" sz="1800" b="1" dirty="0" smtClean="0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选修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课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跨学科或跨专业课程（选修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）</a:t>
                      </a:r>
                      <a:endParaRPr lang="en-US" altLang="en-US" sz="1800" b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2</a:t>
                      </a:r>
                      <a:endParaRPr lang="en-US" altLang="en-US" sz="1800" b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 dirty="0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</a:t>
                      </a:r>
                      <a:endParaRPr lang="en-US" altLang="en-US" sz="1800" b="0" dirty="0">
                        <a:solidFill>
                          <a:srgbClr val="7030A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8741">
                <a:tc gridSpan="2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800" b="1" dirty="0" err="1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学分合计</a:t>
                      </a:r>
                      <a:endParaRPr lang="en-US" altLang="en-US" sz="1800" b="1" dirty="0">
                        <a:solidFill>
                          <a:srgbClr val="7030A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E0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</a:t>
                      </a:r>
                      <a:r>
                        <a:rPr lang="en-US" sz="18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30</a:t>
                      </a:r>
                      <a:endParaRPr lang="en-US" altLang="en-US" sz="18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 dirty="0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 </a:t>
                      </a:r>
                      <a:endParaRPr lang="en-US" altLang="en-US" sz="1800" b="1" dirty="0">
                        <a:solidFill>
                          <a:srgbClr val="7030A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785191" y="5727999"/>
            <a:ext cx="9868351" cy="835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满足最低学分</a:t>
            </a:r>
            <a:r>
              <a:rPr lang="zh-CN" altLang="en-US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要求的基础上，具体学分要求由各院系结合专业培养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需求制定。</a:t>
            </a:r>
            <a:endParaRPr lang="en-US" altLang="zh-CN" sz="20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详请查阅所在专业培养方案要求。</a:t>
            </a:r>
            <a:endParaRPr lang="zh-CN" altLang="en-US" sz="20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35" y="189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4" name="文本框 3"/>
          <p:cNvSpPr txBox="1"/>
          <p:nvPr/>
        </p:nvSpPr>
        <p:spPr>
          <a:xfrm>
            <a:off x="1512570" y="2319797"/>
            <a:ext cx="994639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1</a:t>
            </a:r>
            <a:r>
              <a:rPr lang="zh-CN" altLang="en-US" sz="20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</a:t>
            </a:r>
            <a:r>
              <a:rPr lang="zh-CN" altLang="en-US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学位公共课</a:t>
            </a:r>
            <a:r>
              <a:rPr lang="zh-CN" altLang="en-US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（必修）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：</a:t>
            </a:r>
          </a:p>
          <a:p>
            <a:pPr fontAlgn="auto">
              <a:lnSpc>
                <a:spcPct val="150000"/>
              </a:lnSpc>
            </a:pPr>
            <a:r>
              <a:rPr lang="zh-CN" altLang="en-US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（</a:t>
            </a:r>
            <a:r>
              <a:rPr lang="en-US" altLang="zh-CN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</a:t>
            </a:r>
            <a:r>
              <a:rPr lang="zh-CN" altLang="en-US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en-US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思想政治理论课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：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2门课、共计3学分，安排在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第一学年第一学期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，包括《中国特色社会主义理论与实践研究》（全部硕士生，2学分），《马克思主义与社会科学方法论》（人文社科专业必修，1学分），《自然辩证法概论》（理工科、医科必修，1学分）；</a:t>
            </a:r>
          </a:p>
          <a:p>
            <a:pPr fontAlgn="auto">
              <a:lnSpc>
                <a:spcPct val="150000"/>
              </a:lnSpc>
            </a:pPr>
            <a:r>
              <a:rPr lang="zh-CN" altLang="en-US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（</a:t>
            </a:r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2</a:t>
            </a:r>
            <a:r>
              <a:rPr lang="zh-CN" altLang="en-US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</a:t>
            </a:r>
            <a:r>
              <a:rPr lang="zh-CN" altLang="en-US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公共英语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：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2门课、共计4学分，分别安排在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第一学年的两个学期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（公共英语符合免修条件的，可申请免修</a:t>
            </a:r>
            <a:r>
              <a:rPr lang="en-US" altLang="zh-CN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2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学分）；</a:t>
            </a:r>
            <a:endParaRPr lang="en-US" altLang="zh-CN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en-US" altLang="zh-CN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其中，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留学硕士研究生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修读《中国概况》或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《中国文明导论》、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公共汉语课。</a:t>
            </a:r>
          </a:p>
          <a:p>
            <a:pPr fontAlgn="auto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2</a:t>
            </a:r>
            <a:r>
              <a:rPr lang="zh-CN" altLang="en-US" sz="20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、</a:t>
            </a:r>
            <a:r>
              <a:rPr lang="zh-CN" altLang="en-US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公共选修课</a:t>
            </a:r>
            <a:r>
              <a:rPr lang="en-US" altLang="zh-CN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I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：</a:t>
            </a:r>
            <a:endParaRPr lang="zh-CN" altLang="en-US" sz="200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包括：</a:t>
            </a:r>
            <a:r>
              <a:rPr lang="zh-CN" altLang="zh-CN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研究</a:t>
            </a:r>
            <a:r>
              <a:rPr lang="zh-CN" altLang="zh-CN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方法</a:t>
            </a:r>
            <a:r>
              <a:rPr lang="zh-CN" altLang="zh-CN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类</a:t>
            </a:r>
            <a:r>
              <a:rPr lang="zh-CN" altLang="zh-CN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、</a:t>
            </a:r>
            <a:r>
              <a:rPr lang="zh-CN" altLang="zh-CN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人文素养</a:t>
            </a:r>
            <a:r>
              <a:rPr lang="zh-CN" altLang="zh-CN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类</a:t>
            </a:r>
            <a:r>
              <a:rPr lang="zh-CN" altLang="zh-CN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、</a:t>
            </a:r>
            <a:r>
              <a:rPr lang="zh-CN" altLang="zh-CN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科学素养</a:t>
            </a:r>
            <a:r>
              <a:rPr lang="zh-CN" altLang="zh-CN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类</a:t>
            </a:r>
            <a:r>
              <a:rPr lang="zh-CN" altLang="en-US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、</a:t>
            </a:r>
            <a:r>
              <a:rPr lang="zh-CN" altLang="zh-CN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创新</a:t>
            </a:r>
            <a:r>
              <a:rPr lang="zh-CN" altLang="zh-CN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创业</a:t>
            </a:r>
            <a:r>
              <a:rPr lang="zh-CN" altLang="zh-CN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类</a:t>
            </a:r>
            <a:r>
              <a:rPr lang="zh-CN" altLang="zh-CN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等</a:t>
            </a:r>
            <a:r>
              <a:rPr lang="zh-CN" altLang="zh-CN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课程，需修读</a:t>
            </a:r>
            <a:r>
              <a:rPr lang="en-US" altLang="zh-CN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2</a:t>
            </a:r>
            <a:r>
              <a:rPr lang="zh-CN" altLang="zh-CN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学分。</a:t>
            </a:r>
            <a:endParaRPr lang="zh-CN" altLang="en-US" dirty="0"/>
          </a:p>
          <a:p>
            <a:pPr fontAlgn="auto">
              <a:lnSpc>
                <a:spcPct val="150000"/>
              </a:lnSpc>
            </a:pPr>
            <a:r>
              <a:rPr lang="zh-CN" altLang="zh-CN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endParaRPr lang="zh-CN" altLang="en-US" dirty="0"/>
          </a:p>
        </p:txBody>
      </p:sp>
      <p:grpSp>
        <p:nvGrpSpPr>
          <p:cNvPr id="6" name="组合 5"/>
          <p:cNvGrpSpPr/>
          <p:nvPr/>
        </p:nvGrpSpPr>
        <p:grpSpPr>
          <a:xfrm>
            <a:off x="1391920" y="2369185"/>
            <a:ext cx="2905760" cy="2048510"/>
            <a:chOff x="1772" y="4226"/>
            <a:chExt cx="4576" cy="3226"/>
          </a:xfrm>
        </p:grpSpPr>
        <p:cxnSp>
          <p:nvCxnSpPr>
            <p:cNvPr id="14" name="直接连接符 43"/>
            <p:cNvCxnSpPr/>
            <p:nvPr/>
          </p:nvCxnSpPr>
          <p:spPr>
            <a:xfrm>
              <a:off x="1926" y="4382"/>
              <a:ext cx="4423" cy="0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5" name="直接连接符 45"/>
            <p:cNvCxnSpPr/>
            <p:nvPr/>
          </p:nvCxnSpPr>
          <p:spPr>
            <a:xfrm>
              <a:off x="1942" y="4334"/>
              <a:ext cx="0" cy="3119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6" name="矩形 15"/>
            <p:cNvSpPr/>
            <p:nvPr/>
          </p:nvSpPr>
          <p:spPr>
            <a:xfrm>
              <a:off x="1772" y="4226"/>
              <a:ext cx="340" cy="340"/>
            </a:xfrm>
            <a:prstGeom prst="rect">
              <a:avLst/>
            </a:prstGeom>
            <a:solidFill>
              <a:srgbClr val="C00000"/>
            </a:solidFill>
            <a:effectLst/>
          </p:spPr>
          <p:txBody>
            <a:bodyPr lIns="90000" tIns="36000" rIns="90000" bIns="36000"/>
            <a:lstStyle/>
            <a:p>
              <a:pPr indent="457200">
                <a:lnSpc>
                  <a:spcPct val="134000"/>
                </a:lnSpc>
                <a:spcBef>
                  <a:spcPts val="600"/>
                </a:spcBef>
              </a:pPr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标题 1"/>
          <p:cNvSpPr txBox="1"/>
          <p:nvPr/>
        </p:nvSpPr>
        <p:spPr>
          <a:xfrm>
            <a:off x="1635575" y="470779"/>
            <a:ext cx="5218430" cy="58293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defTabSz="8667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4000" b="1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五、课程学习</a:t>
            </a:r>
            <a:r>
              <a:rPr lang="zh-CN" altLang="en-US" sz="3000" b="1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（公共课）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35" y="189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8" name="标题 1"/>
          <p:cNvSpPr txBox="1"/>
          <p:nvPr/>
        </p:nvSpPr>
        <p:spPr>
          <a:xfrm>
            <a:off x="1635760" y="206205"/>
            <a:ext cx="9431020" cy="1143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defTabSz="8667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</a:p>
        </p:txBody>
      </p:sp>
      <p:sp>
        <p:nvSpPr>
          <p:cNvPr id="24" name="矩形 23"/>
          <p:cNvSpPr/>
          <p:nvPr/>
        </p:nvSpPr>
        <p:spPr>
          <a:xfrm>
            <a:off x="1445259" y="2035549"/>
            <a:ext cx="9896818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zh-CN" altLang="en-US" sz="2800" b="1" kern="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《学术规范与学术伦理》（文科类）</a:t>
            </a:r>
            <a:endParaRPr lang="en-US" altLang="zh-CN" sz="2800" b="1" kern="0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lvl="0" algn="ctr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zh-CN" altLang="en-US" sz="2600" kern="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萧延中教授 主持</a:t>
            </a:r>
            <a:endParaRPr lang="en-US" altLang="zh-CN" sz="2600" kern="0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lvl="0" algn="ctr" fontAlgn="auto">
              <a:spcBef>
                <a:spcPts val="0"/>
              </a:spcBef>
              <a:spcAft>
                <a:spcPts val="1200"/>
              </a:spcAft>
              <a:defRPr/>
            </a:pPr>
            <a:endParaRPr lang="en-US" altLang="zh-CN" sz="800" kern="0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zh-CN" sz="2400" kern="0" dirty="0" err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名师</a:t>
            </a:r>
            <a:r>
              <a:rPr lang="zh-CN" altLang="en-US" sz="2400" kern="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阵容</a:t>
            </a:r>
            <a:r>
              <a:rPr lang="en-US" altLang="zh-CN" sz="2400" kern="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</a:t>
            </a:r>
            <a:r>
              <a:rPr lang="en-US" altLang="zh-CN" sz="2400" kern="0" dirty="0" err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视域高端</a:t>
            </a:r>
            <a:endParaRPr lang="zh-CN" altLang="en-US" sz="2400" kern="0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zh-CN" sz="2400" kern="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突破专业藩篱，输出跨学科知识体系</a:t>
            </a:r>
            <a:endParaRPr lang="zh-CN" altLang="en-US" sz="2400" kern="0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zh-CN" sz="2400" kern="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鼓励师生互动，搭建良性对话机制</a:t>
            </a:r>
            <a:endParaRPr lang="zh-CN" altLang="en-US" sz="2400" kern="0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zh-CN" sz="2400" kern="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贴近学生生活，注重实用操作</a:t>
            </a:r>
            <a:endParaRPr lang="zh-CN" altLang="en-US" sz="2400" kern="0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zh-CN" sz="2400" kern="0" dirty="0" err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适合青年特点，扩展教学空间</a:t>
            </a:r>
            <a:r>
              <a:rPr lang="en-US" altLang="zh-CN" sz="2400" b="1" kern="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endParaRPr lang="zh-CN" sz="2400" b="0" kern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1635575" y="400161"/>
            <a:ext cx="5028565" cy="58293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defTabSz="8667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4000" b="1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五、课程学习</a:t>
            </a:r>
            <a:r>
              <a:rPr lang="zh-CN" altLang="en-US" sz="3000" b="1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（公共课）</a:t>
            </a:r>
          </a:p>
        </p:txBody>
      </p:sp>
      <p:sp>
        <p:nvSpPr>
          <p:cNvPr id="3" name="矩形 2"/>
          <p:cNvSpPr/>
          <p:nvPr/>
        </p:nvSpPr>
        <p:spPr>
          <a:xfrm>
            <a:off x="6673362" y="1281048"/>
            <a:ext cx="47390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  <a:defRPr/>
            </a:pPr>
            <a:r>
              <a:rPr lang="zh-CN" altLang="en-US" sz="2800" b="1" kern="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本学期</a:t>
            </a:r>
            <a:r>
              <a:rPr lang="zh-CN" altLang="en-US" sz="2800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公共选修课</a:t>
            </a:r>
            <a:r>
              <a:rPr lang="en-US" altLang="zh-CN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I</a:t>
            </a:r>
            <a:r>
              <a:rPr lang="zh-CN" altLang="en-US" sz="2800" b="1" kern="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特别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推荐</a:t>
            </a:r>
            <a:endParaRPr lang="zh-CN" altLang="en-US" sz="2800" b="1" kern="0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35" y="189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8" name="标题 1"/>
          <p:cNvSpPr txBox="1"/>
          <p:nvPr/>
        </p:nvSpPr>
        <p:spPr>
          <a:xfrm>
            <a:off x="1635575" y="206205"/>
            <a:ext cx="9431020" cy="1143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defTabSz="8667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</a:p>
        </p:txBody>
      </p:sp>
      <p:sp>
        <p:nvSpPr>
          <p:cNvPr id="24" name="矩形 23"/>
          <p:cNvSpPr/>
          <p:nvPr/>
        </p:nvSpPr>
        <p:spPr>
          <a:xfrm>
            <a:off x="228600" y="3960041"/>
            <a:ext cx="4800600" cy="1326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2400" b="1" kern="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《学术规范与学术伦理》（文科）</a:t>
            </a:r>
            <a:endParaRPr lang="en-US" altLang="zh-CN" sz="2400" b="1" kern="0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ctr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2600" b="1" kern="0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课程安排</a:t>
            </a:r>
            <a:endParaRPr lang="zh-CN" altLang="en-US" sz="2600" b="1" kern="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2" name="标题 1"/>
          <p:cNvSpPr txBox="1"/>
          <p:nvPr/>
        </p:nvSpPr>
        <p:spPr>
          <a:xfrm>
            <a:off x="1521275" y="471318"/>
            <a:ext cx="4939030" cy="58293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defTabSz="8667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五</a:t>
            </a:r>
            <a:r>
              <a:rPr lang="zh-CN" altLang="zh-CN" sz="4000" b="1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、课程学习</a:t>
            </a:r>
            <a:r>
              <a:rPr lang="zh-CN" altLang="en-US" sz="3000" b="1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（公共课）</a:t>
            </a:r>
          </a:p>
        </p:txBody>
      </p:sp>
      <p:sp>
        <p:nvSpPr>
          <p:cNvPr id="13" name="矩形 12"/>
          <p:cNvSpPr/>
          <p:nvPr/>
        </p:nvSpPr>
        <p:spPr>
          <a:xfrm>
            <a:off x="386715" y="3011170"/>
            <a:ext cx="484124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zh-CN" altLang="en-US" sz="2800" b="1" kern="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本学期</a:t>
            </a:r>
            <a:r>
              <a:rPr lang="zh-CN" altLang="en-US" sz="2800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公共选修课</a:t>
            </a:r>
            <a:r>
              <a:rPr lang="en-US" altLang="zh-CN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I</a:t>
            </a:r>
            <a:r>
              <a:rPr lang="zh-CN" altLang="en-US" sz="2800" b="1" kern="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特别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推荐</a:t>
            </a:r>
            <a:endParaRPr lang="zh-CN" altLang="en-US" sz="2800" b="1" kern="0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aphicFrame>
        <p:nvGraphicFramePr>
          <p:cNvPr id="3" name="表格 2"/>
          <p:cNvGraphicFramePr/>
          <p:nvPr>
            <p:extLst>
              <p:ext uri="{D42A27DB-BD31-4B8C-83A1-F6EECF244321}">
                <p14:modId xmlns:p14="http://schemas.microsoft.com/office/powerpoint/2010/main" val="1061638426"/>
              </p:ext>
            </p:extLst>
          </p:nvPr>
        </p:nvGraphicFramePr>
        <p:xfrm>
          <a:off x="5140032" y="1293822"/>
          <a:ext cx="6697883" cy="51490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57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6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343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7361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1250" b="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1" dirty="0" err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时间</a:t>
                      </a:r>
                      <a:endParaRPr lang="en-US" altLang="en-US" sz="125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1" dirty="0" err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讲题</a:t>
                      </a:r>
                      <a:endParaRPr lang="en-US" altLang="en-US" sz="125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授课人</a:t>
                      </a:r>
                      <a:endParaRPr lang="en-US" altLang="en-US" sz="125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备注</a:t>
                      </a:r>
                      <a:endParaRPr lang="en-US" altLang="en-US" sz="125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16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09/9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课程的目的、设计与组织实施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萧延中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 dirty="0" err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政治学系（课程主持人</a:t>
                      </a:r>
                      <a:r>
                        <a:rPr lang="en-US" sz="125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）</a:t>
                      </a:r>
                      <a:endParaRPr lang="en-US" altLang="en-US" sz="125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77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16/9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哲学视野中的“学术规范”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童世骏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哲学系、校党委书记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23/9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人文研究中的规范与伦理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沈志华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历史系、校学术委员会主任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253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07/10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华东师大的学脉师传与社会声誉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汤涛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校档案馆馆长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696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14/10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人文研究中的若干问题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杨国荣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哲学系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1354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21/10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史学研究的基本规矩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杨奎松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历史学系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7393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28/10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韦伯《以学术为志业》解读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刘擎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政治学系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04/11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陈寅恪《吾国学术之现状及清华之职责》解读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胡晓明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中文系、校图书馆馆长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2388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11/11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郊外研讨课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萧</a:t>
                      </a:r>
                      <a:r>
                        <a:rPr lang="zh-CN" altLang="en-US" sz="1250" b="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延中</a:t>
                      </a:r>
                      <a:endParaRPr lang="en-US" altLang="en-US" sz="125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8667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250" b="0" dirty="0" err="1" smtClean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政治学系（课程主持人</a:t>
                      </a:r>
                      <a:r>
                        <a:rPr lang="en-US" altLang="zh-CN" sz="1250" b="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）</a:t>
                      </a:r>
                      <a:endParaRPr lang="en-US" altLang="en-US" sz="1250" b="0" dirty="0" smtClean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8258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altLang="en-US" sz="125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16/11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道德文明与社会科学研究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文军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社会发展学院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18/11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学术研究与意识形态的联系与区别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胡范铸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校国家话语生态中心主任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3254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25/11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科学范式与人文研究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姜进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历史学系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669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30/11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咬定青山不放松：一个人的问学史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朱国华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中文系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3253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13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02/12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从编辑角度谈学术规范与伦理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胡键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《社会科学》杂志主编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5943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09/12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青年教授师生对话：我们的学术经验历程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葛四友、唐小兵、刘文瑾、于晶、田雷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文、史、哲、政、法青年教授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7393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16/12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学术规范与伦理的案列分析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萧延中</a:t>
                      </a:r>
                      <a:endParaRPr lang="en-US" altLang="en-US" sz="125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5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altLang="en-US" sz="1250" b="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228600" y="5919212"/>
            <a:ext cx="4740388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solidFill>
                  <a:srgbClr val="0070C0"/>
                </a:solidFill>
              </a:rPr>
              <a:t>周一</a:t>
            </a:r>
            <a:r>
              <a:rPr lang="zh-CN" altLang="en-US" sz="1200" b="1" dirty="0">
                <a:solidFill>
                  <a:srgbClr val="0070C0"/>
                </a:solidFill>
              </a:rPr>
              <a:t>晚</a:t>
            </a:r>
            <a:r>
              <a:rPr lang="zh-CN" altLang="en-US" sz="1200" b="1" dirty="0" smtClean="0">
                <a:solidFill>
                  <a:srgbClr val="0070C0"/>
                </a:solidFill>
              </a:rPr>
              <a:t>6</a:t>
            </a:r>
            <a:r>
              <a:rPr lang="en-US" altLang="zh-CN" sz="1200" b="1" dirty="0" smtClean="0">
                <a:solidFill>
                  <a:srgbClr val="0070C0"/>
                </a:solidFill>
              </a:rPr>
              <a:t>:</a:t>
            </a:r>
            <a:r>
              <a:rPr lang="zh-CN" altLang="en-US" sz="1200" b="1" dirty="0" smtClean="0">
                <a:solidFill>
                  <a:srgbClr val="0070C0"/>
                </a:solidFill>
              </a:rPr>
              <a:t>00</a:t>
            </a:r>
            <a:r>
              <a:rPr lang="zh-CN" altLang="en-US" sz="1200" b="1" dirty="0">
                <a:solidFill>
                  <a:srgbClr val="0070C0"/>
                </a:solidFill>
              </a:rPr>
              <a:t>-8:</a:t>
            </a:r>
            <a:r>
              <a:rPr lang="zh-CN" altLang="en-US" sz="1200" b="1" dirty="0" smtClean="0">
                <a:solidFill>
                  <a:srgbClr val="0070C0"/>
                </a:solidFill>
              </a:rPr>
              <a:t>00</a:t>
            </a:r>
            <a:r>
              <a:rPr lang="zh-CN" altLang="en-US" sz="1200" b="1" dirty="0" smtClean="0">
                <a:solidFill>
                  <a:prstClr val="black"/>
                </a:solidFill>
              </a:rPr>
              <a:t>（第</a:t>
            </a:r>
            <a:r>
              <a:rPr lang="en-US" altLang="zh-CN" sz="1200" b="1" dirty="0" smtClean="0">
                <a:solidFill>
                  <a:srgbClr val="0070C0"/>
                </a:solidFill>
              </a:rPr>
              <a:t>2</a:t>
            </a:r>
            <a:r>
              <a:rPr lang="zh-CN" altLang="en-US" sz="1200" b="1" dirty="0" smtClean="0">
                <a:solidFill>
                  <a:prstClr val="black"/>
                </a:solidFill>
              </a:rPr>
              <a:t>周</a:t>
            </a:r>
            <a:r>
              <a:rPr lang="zh-CN" altLang="en-US" sz="1200" b="1" dirty="0">
                <a:solidFill>
                  <a:prstClr val="black"/>
                </a:solidFill>
              </a:rPr>
              <a:t>开始</a:t>
            </a:r>
            <a:r>
              <a:rPr lang="zh-CN" altLang="en-US" sz="1200" b="1" dirty="0" smtClean="0">
                <a:solidFill>
                  <a:prstClr val="black"/>
                </a:solidFill>
              </a:rPr>
              <a:t>），</a:t>
            </a:r>
            <a:r>
              <a:rPr lang="zh-CN" altLang="en-US" sz="1200" b="1" dirty="0" smtClean="0">
                <a:solidFill>
                  <a:srgbClr val="0070C0"/>
                </a:solidFill>
              </a:rPr>
              <a:t>闵行一</a:t>
            </a:r>
            <a:r>
              <a:rPr lang="zh-CN" altLang="en-US" sz="1200" b="1" dirty="0">
                <a:solidFill>
                  <a:srgbClr val="0070C0"/>
                </a:solidFill>
              </a:rPr>
              <a:t>教214、110</a:t>
            </a:r>
            <a:r>
              <a:rPr lang="zh-CN" altLang="en-US" sz="1200" b="1" dirty="0" smtClean="0">
                <a:solidFill>
                  <a:prstClr val="black"/>
                </a:solidFill>
              </a:rPr>
              <a:t>教室（详另见）</a:t>
            </a:r>
            <a:endParaRPr lang="zh-CN" altLang="en-US" sz="12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16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0" y="0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41" name="内容占位符 2"/>
          <p:cNvSpPr txBox="1"/>
          <p:nvPr/>
        </p:nvSpPr>
        <p:spPr>
          <a:xfrm>
            <a:off x="485140" y="3543181"/>
            <a:ext cx="11221720" cy="2260516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16535" indent="-216535" algn="l" defTabSz="866775" rtl="0" eaLnBrk="1" latinLnBrk="0" hangingPunct="1">
              <a:lnSpc>
                <a:spcPct val="90000"/>
              </a:lnSpc>
              <a:spcBef>
                <a:spcPts val="950"/>
              </a:spcBef>
              <a:buFont typeface="Arial" panose="020B0604020202020204" pitchFamily="34" charset="0"/>
              <a:buChar char="•"/>
              <a:defRPr sz="26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24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394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8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701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5072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442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1749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5120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8490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342900">
              <a:lnSpc>
                <a:spcPct val="150000"/>
              </a:lnSpc>
              <a:spcBef>
                <a:spcPts val="0"/>
              </a:spcBef>
              <a:buFont typeface="Wingdings" panose="05000000000000000000" charset="0"/>
              <a:buChar char="Ø"/>
            </a:pPr>
            <a:r>
              <a:rPr lang="zh-CN" altLang="zh-CN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选课路径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zh-CN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公共数据库（学号</a:t>
            </a:r>
            <a:r>
              <a:rPr lang="en-US" altLang="zh-CN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+</a:t>
            </a:r>
            <a:r>
              <a:rPr lang="zh-CN" altLang="zh-CN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密码）</a:t>
            </a:r>
            <a:r>
              <a:rPr lang="zh-CN" altLang="en-US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 </a:t>
            </a:r>
            <a:r>
              <a:rPr lang="zh-CN" altLang="zh-CN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研究生培养新系统</a:t>
            </a:r>
            <a:r>
              <a:rPr lang="en-US" altLang="zh-CN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</a:t>
            </a:r>
            <a:r>
              <a:rPr lang="en-US" altLang="zh-CN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zh-CN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培养</a:t>
            </a:r>
            <a:r>
              <a:rPr lang="en-US" altLang="zh-CN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→</a:t>
            </a:r>
            <a:r>
              <a:rPr lang="en-US" altLang="zh-CN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zh-CN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选课</a:t>
            </a:r>
            <a:r>
              <a:rPr lang="en-US" altLang="zh-CN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 点击</a:t>
            </a:r>
            <a:r>
              <a:rPr lang="en-US" altLang="zh-CN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zh-CN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选课途径</a:t>
            </a:r>
            <a:r>
              <a:rPr lang="en-US" altLang="zh-CN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公共课、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公选课、</a:t>
            </a:r>
            <a:r>
              <a:rPr 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专业课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、跨选课）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→ </a:t>
            </a:r>
            <a:r>
              <a:rPr lang="zh-CN" altLang="zh-CN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查看可选课程信息</a:t>
            </a:r>
            <a:r>
              <a:rPr lang="zh-CN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，进行选课。</a:t>
            </a:r>
            <a:endParaRPr lang="en-US" altLang="zh-CN" sz="20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详</a:t>
            </a:r>
            <a:r>
              <a:rPr lang="zh-CN" altLang="zh-CN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请参考《2019-2020学年第一学期华东师范大学学术学位研究生选课指南》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（已发院系）</a:t>
            </a:r>
            <a:endParaRPr lang="en-US" altLang="zh-CN" sz="2000" dirty="0"/>
          </a:p>
        </p:txBody>
      </p:sp>
      <p:sp>
        <p:nvSpPr>
          <p:cNvPr id="10" name="标题 1"/>
          <p:cNvSpPr txBox="1"/>
          <p:nvPr/>
        </p:nvSpPr>
        <p:spPr>
          <a:xfrm>
            <a:off x="1635240" y="468154"/>
            <a:ext cx="5277485" cy="58293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defTabSz="8667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4000" b="1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五、课程学习</a:t>
            </a:r>
            <a:r>
              <a:rPr lang="zh-CN" altLang="en-US" sz="3000" b="1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（选课要求）</a:t>
            </a:r>
          </a:p>
        </p:txBody>
      </p:sp>
      <p:sp>
        <p:nvSpPr>
          <p:cNvPr id="3" name="矩形 2"/>
          <p:cNvSpPr/>
          <p:nvPr/>
        </p:nvSpPr>
        <p:spPr>
          <a:xfrm>
            <a:off x="3552091" y="1051084"/>
            <a:ext cx="8502163" cy="2491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6410" indent="-342900" algn="r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zh-CN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选课</a:t>
            </a:r>
            <a:r>
              <a:rPr lang="zh-CN" altLang="zh-CN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时间</a:t>
            </a:r>
            <a:endParaRPr lang="zh-CN" altLang="zh-CN" sz="24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60045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选课一般安排在当学期前后</a:t>
            </a:r>
            <a:r>
              <a:rPr lang="zh-CN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两周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前</a:t>
            </a:r>
            <a:r>
              <a:rPr lang="zh-CN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四周为试听和调整（含退课）时段。</a:t>
            </a:r>
          </a:p>
          <a:p>
            <a:pPr marL="360045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本学期选课时间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：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9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月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2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日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9:00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至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12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日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24:00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</a:p>
          <a:p>
            <a:pPr marL="360045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研究生需在规定时间内按要求完成选课。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未经选课者，不得参加课程学习和考核，成绩不予记载。</a:t>
            </a:r>
            <a:endParaRPr lang="zh-CN" altLang="en-US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35" y="189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8" name="Rectangle 2"/>
          <p:cNvSpPr txBox="1"/>
          <p:nvPr/>
        </p:nvSpPr>
        <p:spPr>
          <a:xfrm>
            <a:off x="1635575" y="420124"/>
            <a:ext cx="5273480" cy="72834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4000" b="1" kern="0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五、课程</a:t>
            </a:r>
            <a:r>
              <a:rPr lang="zh-CN" altLang="en-US" sz="4000" b="1" kern="0" dirty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学习</a:t>
            </a:r>
            <a:r>
              <a:rPr lang="zh-CN" altLang="en-US" sz="3000" b="1" kern="0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（</a:t>
            </a:r>
            <a:r>
              <a:rPr lang="zh-CN" altLang="en-US" sz="3000" b="1" kern="0" dirty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修读</a:t>
            </a:r>
            <a:r>
              <a:rPr lang="zh-CN" altLang="en-US" sz="3000" b="1" kern="0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规定）</a:t>
            </a:r>
          </a:p>
        </p:txBody>
      </p:sp>
      <p:sp>
        <p:nvSpPr>
          <p:cNvPr id="41" name="内容占位符 2"/>
          <p:cNvSpPr txBox="1"/>
          <p:nvPr/>
        </p:nvSpPr>
        <p:spPr>
          <a:xfrm>
            <a:off x="1151793" y="2265903"/>
            <a:ext cx="10577146" cy="3326006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16535" indent="-216535" algn="l" defTabSz="866775" rtl="0" eaLnBrk="1" latinLnBrk="0" hangingPunct="1">
              <a:lnSpc>
                <a:spcPct val="90000"/>
              </a:lnSpc>
              <a:spcBef>
                <a:spcPts val="950"/>
              </a:spcBef>
              <a:buFont typeface="Arial" panose="020B0604020202020204" pitchFamily="34" charset="0"/>
              <a:buChar char="•"/>
              <a:defRPr sz="26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24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394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8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701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5072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442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1749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5120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8490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主要内容：</a:t>
            </a:r>
            <a:endParaRPr lang="en-US" altLang="zh-CN" sz="2000" b="1" dirty="0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、根据所在学科专业培养方案要求和个人培养计划，每学期在规定时间内按要求完成选课。</a:t>
            </a:r>
            <a:endParaRPr lang="en-US" altLang="zh-CN" sz="20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未经选课者，不得参加课程学习和考核，成绩不予记载。</a:t>
            </a:r>
            <a:endParaRPr lang="en-US" altLang="zh-CN" sz="20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000" dirty="0" err="1" smtClean="0">
                <a:latin typeface="楷体" panose="02010609060101010101" pitchFamily="49" charset="-122"/>
                <a:ea typeface="楷体" panose="02010609060101010101" pitchFamily="49" charset="-122"/>
              </a:rPr>
              <a:t>按时参加课程学习，独立完成课程考试、论文、作业及调研报告，严格遵守学术规范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  <a:p>
            <a:pPr marL="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en-US" altLang="zh-CN" sz="2000" dirty="0" err="1" smtClean="0">
                <a:latin typeface="楷体" panose="02010609060101010101" pitchFamily="49" charset="-122"/>
                <a:ea typeface="楷体" panose="02010609060101010101" pitchFamily="49" charset="-122"/>
              </a:rPr>
              <a:t>完成课程各教学环节并通过考核，方可获得学分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  <a:p>
            <a:pPr marL="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000" dirty="0" err="1" smtClean="0">
                <a:latin typeface="楷体" panose="02010609060101010101" pitchFamily="49" charset="-122"/>
                <a:ea typeface="楷体" panose="02010609060101010101" pitchFamily="49" charset="-122"/>
              </a:rPr>
              <a:t>缺课学时数累计超过教学规定总学时数三分之一（含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），</a:t>
            </a:r>
            <a:r>
              <a:rPr lang="en-US" altLang="zh-CN" sz="2000" dirty="0" err="1" smtClean="0">
                <a:latin typeface="楷体" panose="02010609060101010101" pitchFamily="49" charset="-122"/>
                <a:ea typeface="楷体" panose="02010609060101010101" pitchFamily="49" charset="-122"/>
              </a:rPr>
              <a:t>或抽查考勤累计缺课三次以上</a:t>
            </a:r>
            <a:endParaRPr lang="en-US" altLang="zh-CN" sz="20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（含）者，不得参加该课程考核，成绩记为“不合格(F)”。</a:t>
            </a:r>
            <a:endParaRPr lang="zh-CN" altLang="en-US" sz="24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67754" y="1281048"/>
            <a:ext cx="6097050" cy="1042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华东师范大学研究生课程学习和成绩管理规定</a:t>
            </a:r>
            <a:r>
              <a:rPr lang="zh-CN" altLang="en-US" sz="2200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200" dirty="0">
                <a:latin typeface="楷体" panose="02010609060101010101" pitchFamily="49" charset="-122"/>
                <a:ea typeface="楷体" panose="02010609060101010101" pitchFamily="49" charset="-122"/>
              </a:rPr>
              <a:t>2019</a:t>
            </a:r>
            <a:r>
              <a:rPr lang="zh-CN" altLang="en-US" sz="2200" dirty="0">
                <a:latin typeface="楷体" panose="02010609060101010101" pitchFamily="49" charset="-122"/>
                <a:ea typeface="楷体" panose="02010609060101010101" pitchFamily="49" charset="-122"/>
              </a:rPr>
              <a:t>年修订）</a:t>
            </a:r>
            <a:r>
              <a:rPr lang="zh-CN" altLang="en-US" sz="2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2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华师研【2019】349号</a:t>
            </a:r>
            <a:r>
              <a:rPr lang="zh-CN" altLang="en-US" sz="2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zh-CN" altLang="en-US" sz="2200" dirty="0"/>
          </a:p>
        </p:txBody>
      </p:sp>
      <p:sp>
        <p:nvSpPr>
          <p:cNvPr id="4" name="矩形 3"/>
          <p:cNvSpPr/>
          <p:nvPr/>
        </p:nvSpPr>
        <p:spPr>
          <a:xfrm>
            <a:off x="1222132" y="5856952"/>
            <a:ext cx="50291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详细</a:t>
            </a:r>
            <a:r>
              <a:rPr lang="zh-CN" altLang="en-US" sz="20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内容，请查阅</a:t>
            </a:r>
            <a:r>
              <a:rPr lang="en-US" altLang="zh-CN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研究生手册</a:t>
            </a:r>
            <a:r>
              <a:rPr lang="en-US" altLang="zh-CN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2019</a:t>
            </a:r>
            <a:r>
              <a:rPr lang="zh-CN" altLang="en-US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35" y="189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41" name="内容占位符 2"/>
          <p:cNvSpPr txBox="1"/>
          <p:nvPr/>
        </p:nvSpPr>
        <p:spPr>
          <a:xfrm>
            <a:off x="645669" y="3995355"/>
            <a:ext cx="10476599" cy="225083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16535" indent="-216535" algn="l" defTabSz="866775" rtl="0" eaLnBrk="1" latinLnBrk="0" hangingPunct="1">
              <a:lnSpc>
                <a:spcPct val="90000"/>
              </a:lnSpc>
              <a:spcBef>
                <a:spcPts val="950"/>
              </a:spcBef>
              <a:buFont typeface="Arial" panose="020B0604020202020204" pitchFamily="34" charset="0"/>
              <a:buChar char="•"/>
              <a:defRPr sz="26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24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394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8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701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5072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442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1749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5120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8490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defTabSz="9144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0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20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、关于补考</a:t>
            </a:r>
            <a:endParaRPr lang="en-US" altLang="zh-CN" sz="20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18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成绩不及格但达到40分及以上者，公共课可申请补考一次，专业课是否安排补考由院系决定。补考成绩按“及格”或“不及格”记载。补考不及格的，应重修。</a:t>
            </a:r>
            <a:endParaRPr lang="en-US" altLang="zh-CN" sz="1800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defTabSz="9144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8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0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20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、成绩记载</a:t>
            </a:r>
            <a:endParaRPr lang="en-US" altLang="zh-CN" sz="20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18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课程成绩真实、完整地记录于成绩单中，并归入研究生个人档案。 </a:t>
            </a:r>
          </a:p>
        </p:txBody>
      </p:sp>
      <p:sp>
        <p:nvSpPr>
          <p:cNvPr id="10" name="Rectangle 2"/>
          <p:cNvSpPr txBox="1"/>
          <p:nvPr/>
        </p:nvSpPr>
        <p:spPr>
          <a:xfrm>
            <a:off x="1512483" y="349784"/>
            <a:ext cx="5273480" cy="72834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4000" b="1" kern="0" dirty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五</a:t>
            </a:r>
            <a:r>
              <a:rPr lang="zh-CN" altLang="en-US" sz="4000" b="1" kern="0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、课程</a:t>
            </a:r>
            <a:r>
              <a:rPr lang="zh-CN" altLang="en-US" sz="4000" b="1" kern="0" dirty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学习</a:t>
            </a:r>
            <a:r>
              <a:rPr lang="zh-CN" altLang="en-US" sz="3000" b="1" kern="0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（</a:t>
            </a:r>
            <a:r>
              <a:rPr lang="zh-CN" altLang="en-US" sz="3000" b="1" kern="0" dirty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修读</a:t>
            </a:r>
            <a:r>
              <a:rPr lang="zh-CN" altLang="en-US" sz="3000" b="1" kern="0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规定）</a:t>
            </a:r>
          </a:p>
        </p:txBody>
      </p:sp>
      <p:sp>
        <p:nvSpPr>
          <p:cNvPr id="4" name="矩形 3"/>
          <p:cNvSpPr/>
          <p:nvPr/>
        </p:nvSpPr>
        <p:spPr>
          <a:xfrm>
            <a:off x="3516923" y="1711230"/>
            <a:ext cx="8203224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、关于</a:t>
            </a:r>
            <a:r>
              <a:rPr lang="zh-CN" altLang="en-US" sz="20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缓考</a:t>
            </a:r>
            <a:endParaRPr lang="en-US" altLang="zh-CN" sz="20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dirty="0" err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因</a:t>
            </a:r>
            <a:r>
              <a:rPr lang="en-US" altLang="zh-CN" dirty="0" err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课程考试时间冲突，或参加重要比赛、科研考察、学术会议；生病，或突发事件</a:t>
            </a:r>
            <a:r>
              <a:rPr lang="en-US" altLang="zh-CN" dirty="0" err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，不能按时参加课程考试的，可申请缓考</a:t>
            </a:r>
            <a:r>
              <a:rPr lang="zh-CN" altLang="en-US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未办理缓考手续或未经批准擅自不参加考核者，视为旷考，成绩记为“不合格（F）”。考试迟到超过30分钟者，不得入场，按旷考论处。</a:t>
            </a:r>
            <a:endParaRPr lang="en-US" altLang="zh-CN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020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35" y="189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41" name="内容占位符 2"/>
          <p:cNvSpPr txBox="1"/>
          <p:nvPr/>
        </p:nvSpPr>
        <p:spPr>
          <a:xfrm>
            <a:off x="883062" y="2561908"/>
            <a:ext cx="10590900" cy="304653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16535" indent="-216535" algn="l" defTabSz="866775" rtl="0" eaLnBrk="1" latinLnBrk="0" hangingPunct="1">
              <a:lnSpc>
                <a:spcPct val="90000"/>
              </a:lnSpc>
              <a:spcBef>
                <a:spcPts val="950"/>
              </a:spcBef>
              <a:buFont typeface="Arial" panose="020B0604020202020204" pitchFamily="34" charset="0"/>
              <a:buChar char="•"/>
              <a:defRPr sz="26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24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394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8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701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5072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442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1749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5120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8490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r>
              <a:rPr lang="zh-CN" altLang="en-US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、成绩异议处理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en-US" altLang="zh-CN" sz="2000" dirty="0" err="1" smtClean="0">
                <a:latin typeface="楷体" panose="02010609060101010101" pitchFamily="49" charset="-122"/>
                <a:ea typeface="楷体" panose="02010609060101010101" pitchFamily="49" charset="-122"/>
              </a:rPr>
              <a:t>研究生本人如对成绩有异议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可在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下学期第3周前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en-US" altLang="zh-CN" sz="2000" dirty="0" err="1" smtClean="0">
                <a:latin typeface="楷体" panose="02010609060101010101" pitchFamily="49" charset="-122"/>
                <a:ea typeface="楷体" panose="02010609060101010101" pitchFamily="49" charset="-122"/>
              </a:rPr>
              <a:t>向开课单位提出申请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开课单位在2周内完成复核。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en-US" altLang="zh-CN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、校外修读课程成绩认定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：经学校批准，研究生参加国家、学校、院系等对外交流项目，在校外所修读的课程，可按规定，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进行成绩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认定和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学分转换。</a:t>
            </a:r>
            <a:endParaRPr lang="en-US" altLang="zh-CN" sz="20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</a:t>
            </a:r>
            <a:r>
              <a:rPr lang="zh-CN" altLang="en-US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、提前修读课程成绩认定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：研究生正式入学前，经批准，选修我校研究生课程且成绩合格的，可在入学后两周内提出申请，经培养单位和研究生院审核同意后，予以认定学分。</a:t>
            </a: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en-US" altLang="zh-CN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24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Rectangle 2"/>
          <p:cNvSpPr txBox="1"/>
          <p:nvPr/>
        </p:nvSpPr>
        <p:spPr>
          <a:xfrm>
            <a:off x="1635575" y="409917"/>
            <a:ext cx="5424805" cy="72834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4000" b="1" kern="0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五、课程</a:t>
            </a:r>
            <a:r>
              <a:rPr lang="zh-CN" altLang="en-US" sz="4000" b="1" kern="0" dirty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学习</a:t>
            </a:r>
            <a:r>
              <a:rPr lang="zh-CN" altLang="en-US" sz="3000" b="1" kern="0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（</a:t>
            </a:r>
            <a:r>
              <a:rPr lang="zh-CN" altLang="en-US" sz="3000" b="1" kern="0" dirty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修读</a:t>
            </a:r>
            <a:r>
              <a:rPr lang="zh-CN" altLang="en-US" sz="3000" b="1" kern="0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规定）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35" y="189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8" name="标题 1"/>
          <p:cNvSpPr txBox="1"/>
          <p:nvPr/>
        </p:nvSpPr>
        <p:spPr>
          <a:xfrm>
            <a:off x="1538994" y="384677"/>
            <a:ext cx="5859145" cy="57404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defTabSz="8667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六、培养环节与考核要求</a:t>
            </a:r>
          </a:p>
        </p:txBody>
      </p:sp>
      <p:sp>
        <p:nvSpPr>
          <p:cNvPr id="24" name="矩形 23"/>
          <p:cNvSpPr/>
          <p:nvPr/>
        </p:nvSpPr>
        <p:spPr>
          <a:xfrm>
            <a:off x="1884069" y="2871226"/>
            <a:ext cx="944122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sz="2200" b="0" kern="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完成</a:t>
            </a:r>
            <a:r>
              <a:rPr lang="zh-CN" sz="2200" b="0" kern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本学科培养方案中所列基本文献的阅读，并通过所在院系组织的考核</a:t>
            </a:r>
            <a:r>
              <a:rPr lang="zh-CN" sz="2200" b="0" kern="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200" b="0" kern="0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sz="2200" b="0" kern="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考核</a:t>
            </a:r>
            <a:r>
              <a:rPr lang="zh-CN" sz="2200" b="0" kern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的实施细则由院系制订</a:t>
            </a:r>
            <a:r>
              <a:rPr lang="zh-CN" sz="2200" b="0" kern="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sz="2200" b="0" kern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061029" y="1825530"/>
            <a:ext cx="42642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zh-CN" altLang="zh-CN" sz="2400" b="1" kern="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（一）基本文献阅读能力考核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0" y="38358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8" name="内容占位符 2"/>
          <p:cNvSpPr txBox="1"/>
          <p:nvPr/>
        </p:nvSpPr>
        <p:spPr>
          <a:xfrm>
            <a:off x="1277083" y="2481776"/>
            <a:ext cx="10112375" cy="3482340"/>
          </a:xfrm>
          <a:prstGeom prst="rect">
            <a:avLst/>
          </a:prstGeom>
        </p:spPr>
        <p:txBody>
          <a:bodyPr/>
          <a:lstStyle>
            <a:lvl1pPr marL="216535" indent="-216535" algn="l" defTabSz="866775" rtl="0" eaLnBrk="1" latinLnBrk="0" hangingPunct="1">
              <a:lnSpc>
                <a:spcPct val="90000"/>
              </a:lnSpc>
              <a:spcBef>
                <a:spcPts val="950"/>
              </a:spcBef>
              <a:buFont typeface="Arial" panose="020B0604020202020204" pitchFamily="34" charset="0"/>
              <a:buChar char="•"/>
              <a:defRPr sz="26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24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394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8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701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5072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442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1749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5120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8490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000" b="1" kern="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</a:t>
            </a:r>
            <a:r>
              <a:rPr lang="zh-CN" altLang="en-US" sz="2000" b="1" kern="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、开题时间</a:t>
            </a:r>
            <a:r>
              <a:rPr lang="zh-CN" altLang="en-US" sz="2000" b="1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：</a:t>
            </a:r>
            <a:r>
              <a:rPr lang="zh-CN" sz="20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由院系统一组织，一般在第四学期结束前</a:t>
            </a:r>
            <a:r>
              <a:rPr 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完成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；</a:t>
            </a:r>
            <a:r>
              <a:rPr 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具体</a:t>
            </a:r>
            <a:r>
              <a:rPr lang="zh-CN" sz="20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时间由导师和院系决定，至少在二级</a:t>
            </a:r>
            <a:r>
              <a:rPr 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学科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（专业）</a:t>
            </a:r>
            <a:r>
              <a:rPr 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范围</a:t>
            </a:r>
            <a:r>
              <a:rPr lang="zh-CN" sz="20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内公开进行。</a:t>
            </a:r>
          </a:p>
          <a:p>
            <a:pPr marL="0" indent="0" defTabSz="9144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000" b="1" kern="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en-US" sz="2000" b="1" kern="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、主要内容</a:t>
            </a:r>
            <a:r>
              <a:rPr lang="zh-CN" altLang="en-US" sz="2000" b="1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：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包括文献综述、选题背景及其意义、研究内容、工作特色及难点、预期成果及创新点等。</a:t>
            </a:r>
            <a:endParaRPr lang="en-US" altLang="zh-CN" sz="2000" kern="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 defTabSz="9144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000" b="1" kern="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3</a:t>
            </a:r>
            <a:r>
              <a:rPr lang="zh-CN" altLang="en-US" sz="2000" b="1" kern="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、考核结果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：开题报告的</a:t>
            </a:r>
            <a:r>
              <a:rPr 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考核结果分为通过、不通过。</a:t>
            </a:r>
            <a:r>
              <a:rPr lang="zh-CN" sz="2000" kern="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未通过者</a:t>
            </a:r>
            <a:r>
              <a:rPr 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，可</a:t>
            </a:r>
            <a:r>
              <a:rPr lang="zh-CN" sz="2000" kern="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申请2-3个月后</a:t>
            </a:r>
            <a:r>
              <a:rPr 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进行</a:t>
            </a:r>
            <a:r>
              <a:rPr lang="zh-CN" sz="2000" kern="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第二次开题</a:t>
            </a:r>
            <a:r>
              <a:rPr 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；</a:t>
            </a:r>
            <a:r>
              <a:rPr lang="zh-CN" sz="2000" kern="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两次未通过者</a:t>
            </a:r>
            <a:r>
              <a:rPr 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（含主动放弃者），</a:t>
            </a:r>
            <a:r>
              <a:rPr lang="zh-CN" sz="2000" kern="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按肄业处理</a:t>
            </a:r>
            <a:r>
              <a:rPr 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en-US" altLang="zh-CN" sz="2000" kern="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 defTabSz="9144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000" b="1" kern="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4</a:t>
            </a:r>
            <a:r>
              <a:rPr lang="zh-CN" altLang="en-US" sz="2000" b="1" kern="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、其他：</a:t>
            </a:r>
            <a:r>
              <a:rPr 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研究过程中，如论文课题出现重大变动的，应重新组织开题。</a:t>
            </a:r>
          </a:p>
        </p:txBody>
      </p:sp>
      <p:sp>
        <p:nvSpPr>
          <p:cNvPr id="3" name="标题 1"/>
          <p:cNvSpPr txBox="1"/>
          <p:nvPr/>
        </p:nvSpPr>
        <p:spPr>
          <a:xfrm>
            <a:off x="1599565" y="504190"/>
            <a:ext cx="6027420" cy="57404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defTabSz="8667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六、培养环节与考核要求</a:t>
            </a:r>
          </a:p>
        </p:txBody>
      </p:sp>
      <p:sp>
        <p:nvSpPr>
          <p:cNvPr id="4" name="矩形 3"/>
          <p:cNvSpPr/>
          <p:nvPr/>
        </p:nvSpPr>
        <p:spPr>
          <a:xfrm>
            <a:off x="9039134" y="1749398"/>
            <a:ext cx="23503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2400" b="1" kern="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（二）开题报告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35" y="189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24" name="矩形 23"/>
          <p:cNvSpPr/>
          <p:nvPr/>
        </p:nvSpPr>
        <p:spPr>
          <a:xfrm>
            <a:off x="484094" y="3395714"/>
            <a:ext cx="11519647" cy="2584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zh-CN" sz="2400" b="1" kern="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（四）</a:t>
            </a:r>
            <a:r>
              <a:rPr lang="zh-CN" altLang="zh-CN" sz="2400" b="1" kern="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实践环节和科研训练</a:t>
            </a:r>
            <a:r>
              <a:rPr lang="en-US" altLang="zh-CN" sz="2400" kern="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endParaRPr lang="en-US" altLang="zh-CN" sz="2000" kern="0" dirty="0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>
              <a:lnSpc>
                <a:spcPct val="150000"/>
              </a:lnSpc>
              <a:defRPr/>
            </a:pPr>
            <a:r>
              <a:rPr lang="en-US" alt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包括</a:t>
            </a:r>
            <a:r>
              <a:rPr lang="zh-CN" altLang="zh-CN" sz="2000" kern="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教学实习或科研实践，文科研究生同时要求参加社会实践。教学实习或科研实践，需完成至少</a:t>
            </a:r>
            <a:r>
              <a:rPr lang="en-US" altLang="zh-CN" sz="2000" kern="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40</a:t>
            </a:r>
            <a:r>
              <a:rPr lang="zh-CN" altLang="zh-CN" sz="2000" kern="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学时的工作量。社会实践需要完成至少</a:t>
            </a:r>
            <a:r>
              <a:rPr lang="en-US" altLang="zh-CN" sz="2000" kern="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10</a:t>
            </a:r>
            <a:r>
              <a:rPr lang="zh-CN" altLang="zh-CN" sz="2000" kern="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个工作日的工作量。一般在二年级进行各项实践活动</a:t>
            </a:r>
            <a:r>
              <a:rPr lang="zh-CN" alt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r>
              <a:rPr lang="zh-CN" altLang="en-US" sz="2400" b="1" kern="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（五）研究伦理与学术规范考核</a:t>
            </a:r>
            <a:endParaRPr lang="en-US" altLang="zh-CN" sz="2400" b="1" kern="0" dirty="0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2000" b="1" kern="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r>
              <a:rPr lang="zh-CN" altLang="en-US" sz="2000" b="1" kern="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自主学习、网上测试，中期考核前完成。</a:t>
            </a:r>
            <a:endParaRPr lang="zh-CN" sz="2000" b="0" kern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1635575" y="431800"/>
            <a:ext cx="5789295" cy="57404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defTabSz="8667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六、培养环节与考核要求</a:t>
            </a:r>
          </a:p>
        </p:txBody>
      </p:sp>
      <p:sp>
        <p:nvSpPr>
          <p:cNvPr id="4" name="矩形 3"/>
          <p:cNvSpPr/>
          <p:nvPr/>
        </p:nvSpPr>
        <p:spPr>
          <a:xfrm>
            <a:off x="5253318" y="1304614"/>
            <a:ext cx="6544235" cy="2030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  <a:defRPr/>
            </a:pPr>
            <a:r>
              <a:rPr lang="zh-CN" altLang="zh-CN" sz="2400" b="1" kern="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（三）学术活动</a:t>
            </a:r>
            <a:endParaRPr lang="zh-CN" altLang="zh-CN" sz="2000" b="1" kern="0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2000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包括各类学术讲座、学术会议和学科竞赛</a:t>
            </a:r>
            <a:r>
              <a:rPr lang="zh-CN" altLang="en-US" sz="2000" kern="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等。硕士生</a:t>
            </a:r>
            <a:r>
              <a:rPr lang="zh-CN" altLang="en-US" sz="2000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在学期间参加各类学术活动的次数应不少于</a:t>
            </a:r>
            <a:r>
              <a:rPr lang="en-US" altLang="zh-CN" sz="2000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30</a:t>
            </a:r>
            <a:r>
              <a:rPr lang="zh-CN" altLang="en-US" sz="2000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次。同时，需认真填写</a:t>
            </a:r>
            <a:r>
              <a:rPr lang="en-US" altLang="zh-CN" sz="2000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《</a:t>
            </a:r>
            <a:r>
              <a:rPr lang="zh-CN" altLang="en-US" sz="2000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华东师范大学研究生学术活动登记表</a:t>
            </a:r>
            <a:r>
              <a:rPr lang="en-US" altLang="zh-CN" sz="2000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》</a:t>
            </a:r>
            <a:r>
              <a:rPr lang="zh-CN" altLang="en-US" sz="2000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zh-CN" sz="2000" b="1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0" y="38358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8" name="内容占位符 2"/>
          <p:cNvSpPr txBox="1"/>
          <p:nvPr/>
        </p:nvSpPr>
        <p:spPr>
          <a:xfrm>
            <a:off x="1635240" y="2343773"/>
            <a:ext cx="9976145" cy="3535893"/>
          </a:xfrm>
          <a:prstGeom prst="rect">
            <a:avLst/>
          </a:prstGeom>
        </p:spPr>
        <p:txBody>
          <a:bodyPr/>
          <a:lstStyle>
            <a:lvl1pPr marL="216535" indent="-216535" algn="l" defTabSz="866775" rtl="0" eaLnBrk="1" latinLnBrk="0" hangingPunct="1">
              <a:lnSpc>
                <a:spcPct val="90000"/>
              </a:lnSpc>
              <a:spcBef>
                <a:spcPts val="950"/>
              </a:spcBef>
              <a:buFont typeface="Arial" panose="020B0604020202020204" pitchFamily="34" charset="0"/>
              <a:buChar char="•"/>
              <a:defRPr sz="26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24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394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8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701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5072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442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1749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5120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8490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000" b="1" kern="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考核时间</a:t>
            </a:r>
            <a:r>
              <a:rPr lang="zh-CN" altLang="en-US" sz="2000" b="1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：</a:t>
            </a:r>
            <a:r>
              <a:rPr lang="zh-CN" altLang="en-US" sz="20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由各院系组织实施，一般为</a:t>
            </a:r>
            <a:r>
              <a:rPr lang="zh-CN" altLang="zh-CN" sz="20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第二学年</a:t>
            </a:r>
            <a:r>
              <a:rPr lang="zh-CN" alt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末</a:t>
            </a:r>
            <a:endParaRPr lang="en-US" altLang="zh-CN" sz="2000" kern="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 defTabSz="91440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zh-CN" sz="2000" b="1" kern="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考核</a:t>
            </a:r>
            <a:r>
              <a:rPr lang="zh-CN" altLang="en-US" sz="2000" b="1" kern="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内容</a:t>
            </a:r>
            <a:r>
              <a:rPr lang="zh-CN" altLang="en-US" sz="2000" b="1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：</a:t>
            </a:r>
            <a:endParaRPr lang="en-US" altLang="zh-CN" sz="2000" b="1" kern="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 defTabSz="91440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0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</a:t>
            </a:r>
            <a:r>
              <a:rPr lang="zh-CN" altLang="en-US" sz="20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zh-CN" sz="20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各类课程</a:t>
            </a:r>
            <a:r>
              <a:rPr lang="zh-CN" altLang="en-US" sz="20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学分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；     （</a:t>
            </a:r>
            <a:r>
              <a:rPr lang="en-US" altLang="zh-CN" sz="20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en-US" sz="20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）基本文献阅读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；</a:t>
            </a:r>
            <a:endParaRPr lang="en-US" altLang="zh-CN" sz="2000" kern="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 defTabSz="91440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（</a:t>
            </a:r>
            <a:r>
              <a:rPr lang="en-US" altLang="zh-CN" sz="20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3</a:t>
            </a:r>
            <a:r>
              <a:rPr lang="zh-CN" altLang="en-US" sz="20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）学术活动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；         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0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4</a:t>
            </a:r>
            <a:r>
              <a:rPr lang="zh-CN" altLang="en-US" sz="20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zh-CN" sz="20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实践环节和科研训练的完成情况</a:t>
            </a:r>
            <a:r>
              <a:rPr lang="zh-CN" altLang="en-US" sz="20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；</a:t>
            </a:r>
          </a:p>
          <a:p>
            <a:pPr marL="0" indent="0" defTabSz="9144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（</a:t>
            </a:r>
            <a:r>
              <a:rPr lang="en-US" altLang="zh-CN" sz="20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5</a:t>
            </a:r>
            <a:r>
              <a:rPr lang="zh-CN" altLang="en-US" sz="20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）</a:t>
            </a:r>
            <a:r>
              <a:rPr lang="zh-CN" altLang="zh-CN" sz="20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学位论文开题情况</a:t>
            </a:r>
            <a:r>
              <a:rPr lang="zh-CN" alt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；</a:t>
            </a:r>
            <a:r>
              <a:rPr lang="en-US" alt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0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6</a:t>
            </a:r>
            <a:r>
              <a:rPr lang="zh-CN" altLang="en-US" sz="20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）研究伦理与学术规范测试</a:t>
            </a:r>
            <a:endParaRPr lang="en-US" altLang="zh-CN" sz="2000" kern="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 defTabSz="9144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0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中期考核通过者，方可进入毕业论文预答辩或答辩程序。</a:t>
            </a:r>
            <a:r>
              <a:rPr lang="zh-CN" sz="2000" b="1" kern="0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不通过者</a:t>
            </a:r>
            <a:r>
              <a:rPr 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，根据学业进展情况，可作</a:t>
            </a:r>
            <a:r>
              <a:rPr lang="zh-CN" sz="2000" b="1" kern="0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延长学习年限</a:t>
            </a:r>
            <a:r>
              <a:rPr 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</a:t>
            </a:r>
            <a:r>
              <a:rPr lang="zh-CN" sz="2000" b="1" kern="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结业</a:t>
            </a:r>
            <a:r>
              <a:rPr 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或</a:t>
            </a:r>
            <a:r>
              <a:rPr lang="zh-CN" sz="2000" b="1" kern="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肄业处理</a:t>
            </a:r>
            <a:r>
              <a:rPr 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zh-CN" sz="2000" kern="0" dirty="0"/>
          </a:p>
        </p:txBody>
      </p:sp>
      <p:sp>
        <p:nvSpPr>
          <p:cNvPr id="3" name="标题 1"/>
          <p:cNvSpPr txBox="1"/>
          <p:nvPr/>
        </p:nvSpPr>
        <p:spPr>
          <a:xfrm>
            <a:off x="1550035" y="497205"/>
            <a:ext cx="6008370" cy="57404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defTabSz="8667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六、培养环节与考核要求</a:t>
            </a:r>
          </a:p>
        </p:txBody>
      </p:sp>
      <p:sp>
        <p:nvSpPr>
          <p:cNvPr id="4" name="矩形 3"/>
          <p:cNvSpPr/>
          <p:nvPr/>
        </p:nvSpPr>
        <p:spPr>
          <a:xfrm>
            <a:off x="8818685" y="1531060"/>
            <a:ext cx="2655277" cy="559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lnSpc>
                <a:spcPct val="150000"/>
              </a:lnSpc>
              <a:spcAft>
                <a:spcPct val="0"/>
              </a:spcAft>
              <a:defRPr/>
            </a:pPr>
            <a:r>
              <a:rPr lang="zh-CN" altLang="en-US" sz="2400" b="1" kern="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（六）中期考核</a:t>
            </a:r>
            <a:endParaRPr lang="en-US" altLang="zh-CN" sz="2400" b="1" kern="0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669" y="377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8" name="内容占位符 2"/>
          <p:cNvSpPr txBox="1"/>
          <p:nvPr/>
        </p:nvSpPr>
        <p:spPr>
          <a:xfrm>
            <a:off x="1044563" y="2411242"/>
            <a:ext cx="10103542" cy="3616255"/>
          </a:xfrm>
          <a:prstGeom prst="rect">
            <a:avLst/>
          </a:prstGeom>
        </p:spPr>
        <p:txBody>
          <a:bodyPr/>
          <a:lstStyle>
            <a:lvl1pPr marL="216535" indent="-216535" algn="l" defTabSz="866775" rtl="0" eaLnBrk="1" latinLnBrk="0" hangingPunct="1">
              <a:lnSpc>
                <a:spcPct val="90000"/>
              </a:lnSpc>
              <a:spcBef>
                <a:spcPts val="950"/>
              </a:spcBef>
              <a:buFont typeface="Arial" panose="020B0604020202020204" pitchFamily="34" charset="0"/>
              <a:buChar char="•"/>
              <a:defRPr sz="26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24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394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8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701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5072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442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1749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5120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8490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zh-CN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（七）论文预答辩</a:t>
            </a:r>
            <a:endParaRPr lang="en-US" altLang="zh-CN" sz="2000" b="1" dirty="0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defTabSz="91440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鼓励院系根据学科特点和培养目标，在学位论文评阅前1个月组织预答辩。</a:t>
            </a:r>
            <a:endParaRPr lang="en-US" altLang="zh-CN" sz="20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defTabSz="91440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zh-CN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（八）科研成果要求及论文答辩资格审核</a:t>
            </a:r>
            <a:endParaRPr lang="en-US" altLang="zh-CN" sz="2000" b="1" dirty="0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defTabSz="91440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zh-CN" sz="200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毕业前最后一学期，拟毕业硕士生进行论文答辩资格审核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：</a:t>
            </a:r>
            <a:endParaRPr lang="en-US" altLang="zh-CN" sz="20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defTabSz="9144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1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</a:t>
            </a:r>
            <a:r>
              <a:rPr lang="zh-CN" alt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中期考核复核：培养单位复核中期考核的各类考核项目和结果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；</a:t>
            </a:r>
            <a:endParaRPr lang="zh-CN" altLang="zh-CN" sz="2000" kern="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defTabSz="9144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2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</a:t>
            </a:r>
            <a:r>
              <a:rPr lang="zh-CN" alt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科研成果审核：学校鼓励硕士研究生发表高质量的学术论文，但不作统一量化要求，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由</a:t>
            </a:r>
            <a:r>
              <a:rPr lang="zh-CN" alt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各培养单位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制定具体的</a:t>
            </a:r>
            <a:r>
              <a:rPr lang="zh-CN" alt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考核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标准，具体请查阅培养方案</a:t>
            </a:r>
            <a:r>
              <a:rPr lang="zh-CN" altLang="zh-CN" sz="2000" kern="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zh-CN" sz="20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标题 1"/>
          <p:cNvSpPr txBox="1"/>
          <p:nvPr/>
        </p:nvSpPr>
        <p:spPr>
          <a:xfrm>
            <a:off x="1521460" y="459105"/>
            <a:ext cx="6049645" cy="57404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defTabSz="8667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六、培养环节与考核要求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0" y="-78064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8" name="内容占位符 2"/>
          <p:cNvSpPr txBox="1"/>
          <p:nvPr/>
        </p:nvSpPr>
        <p:spPr>
          <a:xfrm>
            <a:off x="1076157" y="2483655"/>
            <a:ext cx="10767081" cy="3054083"/>
          </a:xfrm>
          <a:prstGeom prst="rect">
            <a:avLst/>
          </a:prstGeom>
        </p:spPr>
        <p:txBody>
          <a:bodyPr/>
          <a:lstStyle>
            <a:lvl1pPr marL="216535" indent="-216535" algn="l" defTabSz="866775" rtl="0" eaLnBrk="1" latinLnBrk="0" hangingPunct="1">
              <a:lnSpc>
                <a:spcPct val="90000"/>
              </a:lnSpc>
              <a:spcBef>
                <a:spcPts val="950"/>
              </a:spcBef>
              <a:buFont typeface="Arial" panose="020B0604020202020204" pitchFamily="34" charset="0"/>
              <a:buChar char="•"/>
              <a:defRPr sz="26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24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394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8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701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5072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442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1749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5120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8490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构建多层次、全覆盖的学术交流平台，为研究生开阔学术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视野、开展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交流对话、促进全面成才提供有力支持：</a:t>
            </a:r>
            <a:endParaRPr lang="zh-CN" altLang="en-US" sz="200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zh-CN" altLang="en-US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</a:t>
            </a:r>
            <a:r>
              <a:rPr lang="zh-CN" altLang="en-US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学术论坛、暑期学校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、学术沙龙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；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zh-CN" altLang="en-US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en-US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联合培养（中法联培等）、海外研修（含国家公派、学校出境访学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A/B/C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类）、学术会议（列入目录范围的，可享受资助）</a:t>
            </a:r>
            <a:endParaRPr lang="en-US" altLang="zh-CN" sz="200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zh-CN" altLang="en-US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3</a:t>
            </a:r>
            <a:r>
              <a:rPr lang="zh-CN" altLang="en-US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学术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讲座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等</a:t>
            </a:r>
            <a:endParaRPr lang="en-US" altLang="zh-CN" sz="200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请关注、查阅：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研究生院网站</a:t>
            </a:r>
            <a:r>
              <a:rPr lang="zh-CN" altLang="en-US" sz="2000" b="1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（</a:t>
            </a:r>
            <a:r>
              <a:rPr lang="en-US" altLang="zh-CN" sz="2000" b="1" dirty="0">
                <a:solidFill>
                  <a:srgbClr val="00B05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http://www.yjsy.ecnu.edu.cn/</a:t>
            </a:r>
            <a:r>
              <a:rPr lang="zh-CN" altLang="en-US" sz="2000" b="1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）</a:t>
            </a:r>
            <a:endParaRPr lang="en-US" altLang="zh-CN" sz="2000" kern="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1635240" y="428158"/>
            <a:ext cx="3525511" cy="64788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defTabSz="8667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七、学术交流</a:t>
            </a:r>
            <a:endParaRPr lang="zh-CN" altLang="en-US" sz="4000" b="1" dirty="0">
              <a:solidFill>
                <a:srgbClr val="FFFF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859011" y="1441316"/>
            <a:ext cx="6799384" cy="637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zh-CN" altLang="en-US" sz="28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“学术交流计划</a:t>
            </a:r>
            <a:r>
              <a:rPr lang="zh-CN" altLang="en-US" sz="2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（学术学位研究生）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669" y="0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12" name="标题 1"/>
          <p:cNvSpPr txBox="1"/>
          <p:nvPr/>
        </p:nvSpPr>
        <p:spPr>
          <a:xfrm>
            <a:off x="1635909" y="479450"/>
            <a:ext cx="3578266" cy="65228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defTabSz="8667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八、学科竞赛</a:t>
            </a:r>
            <a:endParaRPr lang="zh-CN" altLang="en-US" sz="4000" b="1" dirty="0">
              <a:solidFill>
                <a:srgbClr val="FFFF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16" name="图片 3"/>
          <p:cNvPicPr>
            <a:picLocks noChangeAspect="1"/>
          </p:cNvPicPr>
          <p:nvPr/>
        </p:nvPicPr>
        <p:blipFill>
          <a:blip r:embed="rId4"/>
          <a:srcRect t="38718"/>
          <a:stretch>
            <a:fillRect/>
          </a:stretch>
        </p:blipFill>
        <p:spPr>
          <a:xfrm>
            <a:off x="7506063" y="2646485"/>
            <a:ext cx="4166081" cy="167612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图片 4"/>
          <p:cNvPicPr>
            <a:picLocks noChangeAspect="1"/>
          </p:cNvPicPr>
          <p:nvPr/>
        </p:nvPicPr>
        <p:blipFill rotWithShape="1">
          <a:blip r:embed="rId5"/>
          <a:srcRect t="32487"/>
          <a:stretch>
            <a:fillRect/>
          </a:stretch>
        </p:blipFill>
        <p:spPr>
          <a:xfrm>
            <a:off x="7506063" y="4517399"/>
            <a:ext cx="4166081" cy="18368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" name="矩形 24"/>
          <p:cNvSpPr/>
          <p:nvPr/>
        </p:nvSpPr>
        <p:spPr>
          <a:xfrm>
            <a:off x="798050" y="2599495"/>
            <a:ext cx="6191835" cy="2144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1</a:t>
            </a:r>
            <a:r>
              <a:rPr lang="zh-CN" altLang="en-US" sz="20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、</a:t>
            </a:r>
            <a:r>
              <a:rPr lang="zh-CN" altLang="en-US" sz="2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中国</a:t>
            </a:r>
            <a:r>
              <a:rPr lang="zh-CN" altLang="en-US" sz="2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研究生电子设计竞赛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2</a:t>
            </a:r>
            <a:r>
              <a:rPr lang="zh-CN" altLang="en-US" sz="20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、</a:t>
            </a:r>
            <a:r>
              <a:rPr lang="zh-CN" altLang="en-US" sz="2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中国</a:t>
            </a:r>
            <a:r>
              <a:rPr lang="zh-CN" altLang="en-US" sz="2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研究生创“芯”大赛</a:t>
            </a:r>
          </a:p>
          <a:p>
            <a:pPr lvl="0" eaLnBrk="0" fontAlgn="base" hangingPunct="0">
              <a:lnSpc>
                <a:spcPts val="3200"/>
              </a:lnSpc>
              <a:defRPr/>
            </a:pPr>
            <a:r>
              <a:rPr lang="en-US" altLang="zh-CN" sz="2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3</a:t>
            </a:r>
            <a:r>
              <a:rPr lang="zh-CN" altLang="en-US" sz="20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、中国研究生数学建模</a:t>
            </a:r>
            <a:r>
              <a:rPr lang="zh-CN" altLang="en-US" sz="20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竞赛</a:t>
            </a:r>
            <a:endParaRPr lang="en-US" altLang="zh-CN" sz="2000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lvl="0" eaLnBrk="0" fontAlgn="base" hangingPunct="0">
              <a:lnSpc>
                <a:spcPts val="3200"/>
              </a:lnSpc>
              <a:defRPr/>
            </a:pPr>
            <a:r>
              <a:rPr lang="en-US" altLang="zh-CN" sz="2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4</a:t>
            </a:r>
            <a:r>
              <a:rPr lang="zh-CN" altLang="en-US" sz="2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、中国</a:t>
            </a:r>
            <a:r>
              <a:rPr lang="zh-CN" altLang="en-US" sz="2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研究生公共管理案例大赛</a:t>
            </a:r>
          </a:p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5</a:t>
            </a:r>
            <a:r>
              <a:rPr lang="zh-CN" altLang="en-US" sz="20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、</a:t>
            </a:r>
            <a:r>
              <a:rPr lang="zh-CN" altLang="en-US" sz="2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中国 </a:t>
            </a:r>
            <a:r>
              <a:rPr lang="en-US" altLang="zh-CN" sz="2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MPAcc</a:t>
            </a:r>
            <a:r>
              <a:rPr lang="en-US" altLang="zh-CN" sz="2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zh-CN" altLang="en-US" sz="2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学生案例</a:t>
            </a:r>
            <a:r>
              <a:rPr lang="zh-CN" altLang="en-US" sz="2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大赛</a:t>
            </a:r>
            <a:endParaRPr lang="zh-CN" altLang="en-US" sz="2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648808" y="1131734"/>
            <a:ext cx="8023337" cy="1198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中国研究生</a:t>
            </a:r>
            <a:r>
              <a:rPr lang="zh-CN" altLang="en-US" sz="2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创新实践系列十大主题</a:t>
            </a:r>
            <a:r>
              <a:rPr lang="zh-CN" altLang="en-US" sz="26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赛事</a:t>
            </a:r>
            <a:endParaRPr lang="en-US" altLang="zh-CN" sz="2600" b="1" dirty="0" smtClean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 algn="r">
              <a:lnSpc>
                <a:spcPct val="150000"/>
              </a:lnSpc>
              <a:defRPr/>
            </a:pP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全国“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互联网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+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”、挑战杯</a:t>
            </a: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等国内、国际重要赛事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98051" y="4949051"/>
            <a:ext cx="57610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  <a:defRPr/>
            </a:pPr>
            <a:r>
              <a:rPr lang="zh-CN" altLang="en-US" sz="2000" kern="0" dirty="0">
                <a:latin typeface="楷体" panose="02010609060101010101" pitchFamily="49" charset="-122"/>
                <a:ea typeface="楷体" panose="02010609060101010101" pitchFamily="49" charset="-122"/>
              </a:rPr>
              <a:t>学校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支持研究生积极参加重大学科竞赛，</a:t>
            </a:r>
            <a:r>
              <a:rPr lang="zh-CN" altLang="en-US" sz="2000" kern="0" dirty="0">
                <a:latin typeface="楷体" panose="02010609060101010101" pitchFamily="49" charset="-122"/>
                <a:ea typeface="楷体" panose="02010609060101010101" pitchFamily="49" charset="-122"/>
              </a:rPr>
              <a:t>并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对</a:t>
            </a:r>
            <a:r>
              <a:rPr lang="zh-CN" altLang="en-US" sz="2000" b="1" kern="0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获奖学生（含团队）给予奖励（由学校认定）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。部分获奖，</a:t>
            </a:r>
            <a:r>
              <a:rPr lang="zh-CN" altLang="en-US" sz="2000" b="1" kern="0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可享受上海落户加分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0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35" y="189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25" name="矩形 24"/>
          <p:cNvSpPr/>
          <p:nvPr/>
        </p:nvSpPr>
        <p:spPr>
          <a:xfrm>
            <a:off x="883062" y="2673448"/>
            <a:ext cx="5715209" cy="3375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ts val="3200"/>
              </a:lnSpc>
              <a:defRPr/>
            </a:pPr>
            <a:r>
              <a:rPr lang="en-US" altLang="zh-CN" sz="2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6</a:t>
            </a:r>
            <a:r>
              <a:rPr lang="zh-CN" altLang="en-US" sz="20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、中国研究生智慧城市技术与创意设计大赛</a:t>
            </a:r>
          </a:p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7</a:t>
            </a:r>
            <a:r>
              <a:rPr lang="zh-CN" altLang="en-US" sz="2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、中国研究生移动终端应用设计创新大赛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8</a:t>
            </a:r>
            <a:r>
              <a:rPr lang="zh-CN" altLang="en-US" sz="20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、</a:t>
            </a:r>
            <a:r>
              <a:rPr lang="zh-CN" altLang="en-US" sz="2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中国研究生未来飞行器创新大赛</a:t>
            </a:r>
            <a:endParaRPr kumimoji="0" lang="en-US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9</a:t>
            </a:r>
            <a:r>
              <a:rPr lang="zh-CN" altLang="en-US" sz="20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、</a:t>
            </a:r>
            <a:r>
              <a:rPr lang="zh-CN" altLang="en-US" sz="2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中国</a:t>
            </a:r>
            <a:r>
              <a:rPr lang="zh-CN" altLang="en-US" sz="2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石油工程设计</a:t>
            </a:r>
            <a:r>
              <a:rPr lang="zh-CN" altLang="en-US" sz="2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大赛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10</a:t>
            </a:r>
            <a:r>
              <a:rPr lang="zh-CN" altLang="en-US" sz="20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中国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研究生石油装备创新设计大赛 </a:t>
            </a:r>
          </a:p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13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309" y="3403814"/>
            <a:ext cx="4475163" cy="2808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矩形 13"/>
          <p:cNvSpPr/>
          <p:nvPr/>
        </p:nvSpPr>
        <p:spPr>
          <a:xfrm>
            <a:off x="3760135" y="1281048"/>
            <a:ext cx="8023337" cy="1198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中国研究生</a:t>
            </a:r>
            <a:r>
              <a:rPr lang="zh-CN" altLang="en-US" sz="2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创新实践系列十大主题</a:t>
            </a:r>
            <a:r>
              <a:rPr lang="zh-CN" altLang="en-US" sz="26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赛事</a:t>
            </a:r>
            <a:endParaRPr lang="en-US" altLang="zh-CN" sz="2600" b="1" dirty="0" smtClean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 algn="r">
              <a:lnSpc>
                <a:spcPct val="150000"/>
              </a:lnSpc>
              <a:defRPr/>
            </a:pP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全国“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互联网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+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”、挑战杯</a:t>
            </a: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等国内、国际重要赛事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98051" y="4949051"/>
            <a:ext cx="57610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  <a:defRPr/>
            </a:pPr>
            <a:r>
              <a:rPr lang="zh-CN" altLang="en-US" sz="2000" kern="0" dirty="0">
                <a:latin typeface="楷体" panose="02010609060101010101" pitchFamily="49" charset="-122"/>
                <a:ea typeface="楷体" panose="02010609060101010101" pitchFamily="49" charset="-122"/>
              </a:rPr>
              <a:t>学校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支持研究生积极参加重大学科竞赛，</a:t>
            </a:r>
            <a:r>
              <a:rPr lang="zh-CN" altLang="en-US" sz="2000" kern="0" dirty="0">
                <a:latin typeface="楷体" panose="02010609060101010101" pitchFamily="49" charset="-122"/>
                <a:ea typeface="楷体" panose="02010609060101010101" pitchFamily="49" charset="-122"/>
              </a:rPr>
              <a:t>并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对</a:t>
            </a:r>
            <a:r>
              <a:rPr lang="zh-CN" altLang="en-US" sz="2000" b="1" kern="0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获奖学生（含团队）给予奖励（由学校认定）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。部分获奖，</a:t>
            </a:r>
            <a:r>
              <a:rPr lang="zh-CN" altLang="en-US" sz="2000" b="1" kern="0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可享受上海落户加分</a:t>
            </a:r>
            <a:r>
              <a:rPr lang="zh-CN" altLang="en-US" sz="2000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0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标题 1"/>
          <p:cNvSpPr txBox="1"/>
          <p:nvPr/>
        </p:nvSpPr>
        <p:spPr>
          <a:xfrm>
            <a:off x="1635909" y="479450"/>
            <a:ext cx="3578266" cy="65228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defTabSz="8667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八、学科竞赛</a:t>
            </a:r>
            <a:endParaRPr lang="zh-CN" altLang="en-US" sz="4000" b="1" dirty="0">
              <a:solidFill>
                <a:srgbClr val="FFFF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35" y="189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14" name="矩形 13"/>
          <p:cNvSpPr/>
          <p:nvPr/>
        </p:nvSpPr>
        <p:spPr>
          <a:xfrm>
            <a:off x="4333462" y="1404140"/>
            <a:ext cx="748517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zh-CN" altLang="en-US" sz="26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研究生</a:t>
            </a:r>
            <a:r>
              <a:rPr lang="zh-CN" altLang="en-US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zh-CN" altLang="en-US" sz="26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互联网</a:t>
            </a:r>
            <a:r>
              <a:rPr lang="en-US" altLang="zh-CN" sz="2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+</a:t>
            </a:r>
            <a:r>
              <a:rPr lang="zh-CN" altLang="en-US" sz="26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”、</a:t>
            </a:r>
            <a:r>
              <a:rPr lang="zh-CN" altLang="en-US" sz="2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中国研究生</a:t>
            </a:r>
            <a:r>
              <a:rPr lang="zh-CN" altLang="en-US" sz="2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创新</a:t>
            </a:r>
            <a:r>
              <a:rPr lang="zh-CN" altLang="en-US" sz="26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实践</a:t>
            </a:r>
            <a:endParaRPr lang="en-US" altLang="zh-CN" sz="2600" b="1" dirty="0" smtClean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>
              <a:defRPr/>
            </a:pPr>
            <a:r>
              <a:rPr lang="zh-CN" altLang="en-US" sz="26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系列大赛等</a:t>
            </a: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重大赛事</a:t>
            </a:r>
            <a:endParaRPr lang="en-US" altLang="zh-CN" sz="2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>
              <a:defRPr/>
            </a:pPr>
            <a:r>
              <a:rPr lang="zh-CN" altLang="en-US" sz="26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主要获奖（</a:t>
            </a:r>
            <a:r>
              <a:rPr lang="en-US" altLang="zh-CN" sz="26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6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en-US" altLang="zh-CN" sz="2600" b="1" dirty="0" smtClean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7070" y="2580136"/>
            <a:ext cx="8033227" cy="45037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CN" sz="2000" dirty="0" smtClean="0"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、第四届中国“互联网</a:t>
            </a:r>
            <a:r>
              <a:rPr lang="en-US" altLang="zh-CN" sz="2000" dirty="0">
                <a:latin typeface="楷体" pitchFamily="49" charset="-122"/>
                <a:ea typeface="楷体" pitchFamily="49" charset="-122"/>
              </a:rPr>
              <a:t>+”</a:t>
            </a:r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大学生创新创业大赛：</a:t>
            </a:r>
            <a:endParaRPr lang="en-US" altLang="zh-CN" sz="2000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ts val="2800"/>
              </a:lnSpc>
            </a:pPr>
            <a:r>
              <a:rPr lang="en-US" altLang="zh-CN" sz="2000" dirty="0"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全国</a:t>
            </a:r>
            <a:r>
              <a:rPr lang="zh-CN" altLang="en-US" sz="2000" b="1" dirty="0">
                <a:latin typeface="楷体" pitchFamily="49" charset="-122"/>
                <a:ea typeface="楷体" pitchFamily="49" charset="-122"/>
              </a:rPr>
              <a:t>总决赛金奖</a:t>
            </a:r>
            <a:r>
              <a:rPr lang="en-US" altLang="zh-CN" sz="2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sz="2000" b="1" dirty="0" smtClean="0">
                <a:latin typeface="楷体" pitchFamily="49" charset="-122"/>
                <a:ea typeface="楷体" pitchFamily="49" charset="-122"/>
              </a:rPr>
              <a:t>项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（</a:t>
            </a:r>
            <a:r>
              <a:rPr lang="zh-CN" altLang="zh-CN" sz="2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部属师范大学</a:t>
            </a:r>
            <a:r>
              <a:rPr lang="zh-CN" altLang="en-US" sz="2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迄今</a:t>
            </a:r>
            <a:r>
              <a:rPr lang="zh-CN" altLang="zh-CN" sz="2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唯一</a:t>
            </a:r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）、</a:t>
            </a:r>
            <a:r>
              <a:rPr lang="zh-CN" altLang="en-US" sz="2000" b="1" dirty="0">
                <a:latin typeface="楷体" pitchFamily="49" charset="-122"/>
                <a:ea typeface="楷体" pitchFamily="49" charset="-122"/>
              </a:rPr>
              <a:t>银奖</a:t>
            </a:r>
            <a:r>
              <a:rPr lang="en-US" altLang="zh-CN" sz="2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sz="2000" b="1" dirty="0" smtClean="0">
                <a:latin typeface="楷体" pitchFamily="49" charset="-122"/>
                <a:ea typeface="楷体" pitchFamily="49" charset="-122"/>
              </a:rPr>
              <a:t>项；</a:t>
            </a:r>
            <a:endParaRPr lang="zh-CN" altLang="en-US" sz="20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ts val="2800"/>
              </a:lnSpc>
            </a:pPr>
            <a:r>
              <a:rPr lang="en-US" altLang="zh-CN" sz="2000" dirty="0" smtClean="0">
                <a:latin typeface="楷体" pitchFamily="49" charset="-122"/>
                <a:ea typeface="楷体" pitchFamily="49" charset="-122"/>
              </a:rPr>
              <a:t>2</a:t>
            </a:r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、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“创青春”全国</a:t>
            </a:r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大学生创业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大赛：</a:t>
            </a:r>
            <a:endParaRPr lang="en-US" altLang="zh-CN" sz="2000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ts val="2800"/>
              </a:lnSpc>
            </a:pPr>
            <a:r>
              <a:rPr lang="en-US" altLang="zh-CN" sz="2000" dirty="0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2000" dirty="0" smtClean="0"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全国总决赛金奖</a:t>
            </a:r>
            <a:r>
              <a:rPr lang="en-US" altLang="zh-CN" sz="2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项、银奖</a:t>
            </a:r>
            <a:r>
              <a:rPr lang="en-US" altLang="zh-CN" sz="2000" dirty="0">
                <a:latin typeface="楷体" pitchFamily="49" charset="-122"/>
                <a:ea typeface="楷体" pitchFamily="49" charset="-122"/>
              </a:rPr>
              <a:t>2</a:t>
            </a:r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项、铜奖</a:t>
            </a:r>
            <a:r>
              <a:rPr lang="en-US" altLang="zh-CN" sz="2000" dirty="0">
                <a:latin typeface="楷体" pitchFamily="49" charset="-122"/>
                <a:ea typeface="楷体" pitchFamily="49" charset="-122"/>
              </a:rPr>
              <a:t>2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项；</a:t>
            </a:r>
            <a:endParaRPr lang="en-US" altLang="zh-CN" sz="2000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ts val="2800"/>
              </a:lnSpc>
            </a:pPr>
            <a:r>
              <a:rPr lang="en-US" altLang="zh-CN" sz="2000" dirty="0" smtClean="0">
                <a:latin typeface="楷体" pitchFamily="49" charset="-122"/>
                <a:ea typeface="楷体" pitchFamily="49" charset="-122"/>
              </a:rPr>
              <a:t>3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、</a:t>
            </a:r>
            <a:r>
              <a:rPr lang="zh-CN" altLang="zh-CN" sz="2000" dirty="0" smtClean="0">
                <a:latin typeface="楷体" pitchFamily="49" charset="-122"/>
                <a:ea typeface="楷体" pitchFamily="49" charset="-122"/>
              </a:rPr>
              <a:t>中国</a:t>
            </a:r>
            <a:r>
              <a:rPr lang="zh-CN" altLang="zh-CN" sz="2000" dirty="0">
                <a:latin typeface="楷体" pitchFamily="49" charset="-122"/>
                <a:ea typeface="楷体" pitchFamily="49" charset="-122"/>
              </a:rPr>
              <a:t>研究生电子设计</a:t>
            </a:r>
            <a:r>
              <a:rPr lang="zh-CN" altLang="zh-CN" sz="2000" dirty="0" smtClean="0">
                <a:latin typeface="楷体" pitchFamily="49" charset="-122"/>
                <a:ea typeface="楷体" pitchFamily="49" charset="-122"/>
              </a:rPr>
              <a:t>竞赛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：</a:t>
            </a:r>
            <a:endParaRPr lang="en-US" altLang="zh-CN" sz="2000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ts val="2800"/>
              </a:lnSpc>
            </a:pPr>
            <a:r>
              <a:rPr lang="en-US" altLang="zh-CN" sz="2000" dirty="0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2000" dirty="0" smtClean="0"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zh-CN" sz="2000" dirty="0" smtClean="0">
                <a:latin typeface="楷体" pitchFamily="49" charset="-122"/>
                <a:ea typeface="楷体" pitchFamily="49" charset="-122"/>
              </a:rPr>
              <a:t>全国</a:t>
            </a:r>
            <a:r>
              <a:rPr lang="zh-CN" altLang="zh-CN" sz="2000" b="1" dirty="0" smtClean="0">
                <a:latin typeface="楷体" pitchFamily="49" charset="-122"/>
                <a:ea typeface="楷体" pitchFamily="49" charset="-122"/>
              </a:rPr>
              <a:t>一等奖</a:t>
            </a:r>
            <a:r>
              <a:rPr lang="en-US" altLang="zh-CN" sz="2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5</a:t>
            </a:r>
            <a:r>
              <a:rPr lang="zh-CN" altLang="zh-CN" sz="2000" b="1" dirty="0" smtClean="0">
                <a:latin typeface="楷体" pitchFamily="49" charset="-122"/>
                <a:ea typeface="楷体" pitchFamily="49" charset="-122"/>
              </a:rPr>
              <a:t>项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（</a:t>
            </a:r>
            <a:r>
              <a:rPr lang="zh-CN" altLang="zh-CN" sz="2000" dirty="0" smtClean="0">
                <a:latin typeface="楷体" pitchFamily="49" charset="-122"/>
                <a:ea typeface="楷体" pitchFamily="49" charset="-122"/>
              </a:rPr>
              <a:t>连续</a:t>
            </a:r>
            <a:r>
              <a:rPr lang="en-US" altLang="zh-CN" sz="2000" dirty="0" smtClean="0">
                <a:latin typeface="楷体" pitchFamily="49" charset="-122"/>
                <a:ea typeface="楷体" pitchFamily="49" charset="-122"/>
              </a:rPr>
              <a:t>3</a:t>
            </a:r>
            <a:r>
              <a:rPr lang="zh-CN" altLang="zh-CN" sz="2000" dirty="0" smtClean="0">
                <a:latin typeface="楷体" pitchFamily="49" charset="-122"/>
                <a:ea typeface="楷体" pitchFamily="49" charset="-122"/>
              </a:rPr>
              <a:t>年</a:t>
            </a:r>
            <a:r>
              <a:rPr lang="zh-CN" altLang="zh-CN" sz="2000" dirty="0">
                <a:latin typeface="楷体" pitchFamily="49" charset="-122"/>
                <a:ea typeface="楷体" pitchFamily="49" charset="-122"/>
              </a:rPr>
              <a:t>斩</a:t>
            </a:r>
            <a:r>
              <a:rPr lang="zh-CN" altLang="zh-CN" sz="2000" dirty="0" smtClean="0">
                <a:latin typeface="楷体" pitchFamily="49" charset="-122"/>
                <a:ea typeface="楷体" pitchFamily="49" charset="-122"/>
              </a:rPr>
              <a:t>获</a:t>
            </a:r>
            <a:r>
              <a:rPr lang="zh-CN" altLang="zh-CN" sz="2000" dirty="0">
                <a:latin typeface="楷体" pitchFamily="49" charset="-122"/>
                <a:ea typeface="楷体" pitchFamily="49" charset="-122"/>
              </a:rPr>
              <a:t>该赛事</a:t>
            </a:r>
            <a:r>
              <a:rPr lang="zh-CN" altLang="zh-CN" sz="2000" dirty="0" smtClean="0">
                <a:latin typeface="楷体" pitchFamily="49" charset="-122"/>
                <a:ea typeface="楷体" pitchFamily="49" charset="-122"/>
              </a:rPr>
              <a:t>全国一等奖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）</a:t>
            </a:r>
            <a:r>
              <a:rPr lang="zh-CN" altLang="zh-CN" sz="2000" dirty="0" smtClean="0">
                <a:latin typeface="楷体" pitchFamily="49" charset="-122"/>
                <a:ea typeface="楷体" pitchFamily="49" charset="-122"/>
              </a:rPr>
              <a:t>；</a:t>
            </a:r>
            <a:endParaRPr lang="en-US" altLang="zh-CN" sz="2000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ts val="2800"/>
              </a:lnSpc>
            </a:pPr>
            <a:r>
              <a:rPr lang="en-US" altLang="zh-CN" sz="2000" dirty="0">
                <a:latin typeface="楷体" pitchFamily="49" charset="-122"/>
                <a:ea typeface="楷体" pitchFamily="49" charset="-122"/>
              </a:rPr>
              <a:t>4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、</a:t>
            </a:r>
            <a:r>
              <a:rPr lang="zh-CN" altLang="zh-CN" sz="2000" dirty="0" smtClean="0">
                <a:latin typeface="楷体" pitchFamily="49" charset="-122"/>
                <a:ea typeface="楷体" pitchFamily="49" charset="-122"/>
              </a:rPr>
              <a:t>中国</a:t>
            </a:r>
            <a:r>
              <a:rPr lang="zh-CN" altLang="zh-CN" sz="2000" dirty="0">
                <a:latin typeface="楷体" pitchFamily="49" charset="-122"/>
                <a:ea typeface="楷体" pitchFamily="49" charset="-122"/>
              </a:rPr>
              <a:t>研究生创“芯”</a:t>
            </a:r>
            <a:r>
              <a:rPr lang="zh-CN" altLang="zh-CN" sz="2000" dirty="0" smtClean="0">
                <a:latin typeface="楷体" pitchFamily="49" charset="-122"/>
                <a:ea typeface="楷体" pitchFamily="49" charset="-122"/>
              </a:rPr>
              <a:t>大赛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：</a:t>
            </a:r>
            <a:endParaRPr lang="en-US" altLang="zh-CN" sz="2000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ts val="2800"/>
              </a:lnSpc>
            </a:pPr>
            <a:r>
              <a:rPr lang="en-US" altLang="zh-CN" sz="2000" dirty="0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2000" dirty="0" smtClean="0"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zh-CN" sz="2000" dirty="0" smtClean="0">
                <a:latin typeface="楷体" pitchFamily="49" charset="-122"/>
                <a:ea typeface="楷体" pitchFamily="49" charset="-122"/>
              </a:rPr>
              <a:t>全国</a:t>
            </a:r>
            <a:r>
              <a:rPr lang="zh-CN" altLang="zh-CN" sz="2000" b="1" dirty="0">
                <a:latin typeface="楷体" pitchFamily="49" charset="-122"/>
                <a:ea typeface="楷体" pitchFamily="49" charset="-122"/>
              </a:rPr>
              <a:t>特等奖</a:t>
            </a:r>
            <a:r>
              <a:rPr lang="en-US" altLang="zh-CN" sz="2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zh-CN" sz="2000" dirty="0" smtClean="0">
                <a:latin typeface="楷体" pitchFamily="49" charset="-122"/>
                <a:ea typeface="楷体" pitchFamily="49" charset="-122"/>
              </a:rPr>
              <a:t>项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、</a:t>
            </a:r>
            <a:r>
              <a:rPr lang="zh-CN" altLang="zh-CN" sz="2000" dirty="0" smtClean="0">
                <a:latin typeface="楷体" pitchFamily="49" charset="-122"/>
                <a:ea typeface="楷体" pitchFamily="49" charset="-122"/>
              </a:rPr>
              <a:t>二等奖</a:t>
            </a:r>
            <a:r>
              <a:rPr lang="en-US" altLang="zh-CN" sz="2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zh-CN" sz="2000" dirty="0" smtClean="0">
                <a:latin typeface="楷体" pitchFamily="49" charset="-122"/>
                <a:ea typeface="楷体" pitchFamily="49" charset="-122"/>
              </a:rPr>
              <a:t>项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、</a:t>
            </a:r>
            <a:r>
              <a:rPr lang="zh-CN" altLang="zh-CN" sz="2000" dirty="0" smtClean="0">
                <a:latin typeface="楷体" pitchFamily="49" charset="-122"/>
                <a:ea typeface="楷体" pitchFamily="49" charset="-122"/>
              </a:rPr>
              <a:t>三等奖</a:t>
            </a:r>
            <a:r>
              <a:rPr lang="en-US" altLang="zh-CN" sz="2000" dirty="0">
                <a:latin typeface="楷体" pitchFamily="49" charset="-122"/>
                <a:ea typeface="楷体" pitchFamily="49" charset="-122"/>
              </a:rPr>
              <a:t>4</a:t>
            </a:r>
            <a:r>
              <a:rPr lang="zh-CN" altLang="zh-CN" sz="2000" dirty="0">
                <a:latin typeface="楷体" pitchFamily="49" charset="-122"/>
                <a:ea typeface="楷体" pitchFamily="49" charset="-122"/>
              </a:rPr>
              <a:t>项</a:t>
            </a:r>
            <a:r>
              <a:rPr lang="zh-CN" altLang="zh-CN" sz="2000" dirty="0" smtClean="0">
                <a:latin typeface="楷体" pitchFamily="49" charset="-122"/>
                <a:ea typeface="楷体" pitchFamily="49" charset="-122"/>
              </a:rPr>
              <a:t>；</a:t>
            </a:r>
            <a:endParaRPr lang="en-US" altLang="zh-CN" sz="2000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ts val="2800"/>
              </a:lnSpc>
            </a:pPr>
            <a:r>
              <a:rPr lang="en-US" altLang="zh-CN" sz="2000" dirty="0" smtClean="0">
                <a:latin typeface="楷体" pitchFamily="49" charset="-122"/>
                <a:ea typeface="楷体" pitchFamily="49" charset="-122"/>
              </a:rPr>
              <a:t>5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、</a:t>
            </a:r>
            <a:r>
              <a:rPr lang="zh-CN" altLang="zh-CN" sz="2000" dirty="0" smtClean="0">
                <a:latin typeface="楷体" pitchFamily="49" charset="-122"/>
                <a:ea typeface="楷体" pitchFamily="49" charset="-122"/>
              </a:rPr>
              <a:t>中国研究生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数学建模</a:t>
            </a:r>
            <a:r>
              <a:rPr lang="zh-CN" altLang="zh-CN" sz="2000" dirty="0" smtClean="0">
                <a:latin typeface="楷体" pitchFamily="49" charset="-122"/>
                <a:ea typeface="楷体" pitchFamily="49" charset="-122"/>
              </a:rPr>
              <a:t>竞赛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：</a:t>
            </a:r>
            <a:endParaRPr lang="en-US" altLang="zh-CN" sz="2000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ts val="2800"/>
              </a:lnSpc>
            </a:pPr>
            <a:r>
              <a:rPr lang="en-US" altLang="zh-CN" sz="2000" dirty="0" smtClean="0"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zh-CN" sz="2000" dirty="0" smtClean="0">
                <a:latin typeface="楷体" pitchFamily="49" charset="-122"/>
                <a:ea typeface="楷体" pitchFamily="49" charset="-122"/>
              </a:rPr>
              <a:t>全国</a:t>
            </a:r>
            <a:r>
              <a:rPr lang="zh-CN" altLang="zh-CN" sz="2000" b="1" dirty="0">
                <a:latin typeface="楷体" pitchFamily="49" charset="-122"/>
                <a:ea typeface="楷体" pitchFamily="49" charset="-122"/>
              </a:rPr>
              <a:t>一等奖</a:t>
            </a:r>
            <a:r>
              <a:rPr lang="en-US" altLang="zh-CN" sz="2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3</a:t>
            </a:r>
            <a:r>
              <a:rPr lang="zh-CN" altLang="zh-CN" sz="2000" dirty="0">
                <a:latin typeface="楷体" pitchFamily="49" charset="-122"/>
                <a:ea typeface="楷体" pitchFamily="49" charset="-122"/>
              </a:rPr>
              <a:t>项</a:t>
            </a:r>
            <a:r>
              <a:rPr lang="zh-CN" altLang="zh-CN" sz="2000" dirty="0" smtClean="0">
                <a:latin typeface="楷体" pitchFamily="49" charset="-122"/>
                <a:ea typeface="楷体" pitchFamily="49" charset="-122"/>
              </a:rPr>
              <a:t>、二等奖</a:t>
            </a:r>
            <a:r>
              <a:rPr lang="en-US" altLang="zh-CN" sz="2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32</a:t>
            </a:r>
            <a:r>
              <a:rPr lang="zh-CN" altLang="zh-CN" sz="2000" dirty="0" smtClean="0">
                <a:latin typeface="楷体" pitchFamily="49" charset="-122"/>
                <a:ea typeface="楷体" pitchFamily="49" charset="-122"/>
              </a:rPr>
              <a:t>项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；</a:t>
            </a:r>
            <a:endParaRPr lang="en-US" altLang="zh-CN" sz="2000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ts val="2800"/>
              </a:lnSpc>
            </a:pPr>
            <a:r>
              <a:rPr lang="en-US" altLang="zh-CN" sz="2000" dirty="0" smtClean="0">
                <a:latin typeface="楷体" pitchFamily="49" charset="-122"/>
                <a:ea typeface="楷体" pitchFamily="49" charset="-122"/>
              </a:rPr>
              <a:t>6</a:t>
            </a:r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、中国研究生公共管理案例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大赛：全国</a:t>
            </a:r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一等奖</a:t>
            </a:r>
            <a:r>
              <a:rPr lang="en-US" altLang="zh-CN" sz="2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项。</a:t>
            </a:r>
            <a:endParaRPr lang="en-US" altLang="zh-CN" sz="2000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20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794" y="2979908"/>
            <a:ext cx="2047006" cy="1511853"/>
          </a:xfrm>
          <a:prstGeom prst="rect">
            <a:avLst/>
          </a:prstGeom>
        </p:spPr>
      </p:pic>
      <p:pic>
        <p:nvPicPr>
          <p:cNvPr id="21" name="图片 2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388" y="2896019"/>
            <a:ext cx="2198252" cy="1679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4AA67044-7A24-4B24-9B57-E9668D4B0AE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3" t="12241" r="13579" b="22186"/>
          <a:stretch/>
        </p:blipFill>
        <p:spPr>
          <a:xfrm>
            <a:off x="8450297" y="4546735"/>
            <a:ext cx="2771006" cy="17781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标题 1"/>
          <p:cNvSpPr txBox="1"/>
          <p:nvPr/>
        </p:nvSpPr>
        <p:spPr>
          <a:xfrm>
            <a:off x="1635909" y="479450"/>
            <a:ext cx="3578266" cy="65228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defTabSz="8667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八、学科竞赛</a:t>
            </a:r>
            <a:endParaRPr lang="zh-CN" altLang="en-US" sz="4000" b="1" dirty="0">
              <a:solidFill>
                <a:srgbClr val="FFFF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2311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35" y="189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9" name="内容占位符 2"/>
          <p:cNvSpPr txBox="1"/>
          <p:nvPr/>
        </p:nvSpPr>
        <p:spPr>
          <a:xfrm>
            <a:off x="1072662" y="2410415"/>
            <a:ext cx="10304584" cy="3037546"/>
          </a:xfrm>
          <a:prstGeom prst="rect">
            <a:avLst/>
          </a:prstGeom>
        </p:spPr>
        <p:txBody>
          <a:bodyPr/>
          <a:lstStyle>
            <a:lvl1pPr marL="216535" indent="-216535" algn="l" defTabSz="866775" rtl="0" eaLnBrk="1" latinLnBrk="0" hangingPunct="1">
              <a:lnSpc>
                <a:spcPct val="90000"/>
              </a:lnSpc>
              <a:spcBef>
                <a:spcPts val="950"/>
              </a:spcBef>
              <a:buFont typeface="Arial" panose="020B0604020202020204" pitchFamily="34" charset="0"/>
              <a:buChar char="•"/>
              <a:defRPr sz="26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24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394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8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701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5072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442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1749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5120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8490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2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1</a:t>
            </a:r>
            <a:r>
              <a:rPr lang="zh-CN" altLang="en-US" sz="22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、研究生院、创新</a:t>
            </a:r>
            <a: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创业</a:t>
            </a:r>
            <a:r>
              <a:rPr lang="zh-CN" altLang="en-US" sz="22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学院、各院系（学部）协同合作，通过</a:t>
            </a:r>
            <a: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双</a:t>
            </a:r>
            <a:r>
              <a:rPr lang="zh-CN" altLang="en-US" sz="22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创课程、科研训练、学科竞赛、双创基地、</a:t>
            </a:r>
            <a: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创业指导</a:t>
            </a:r>
            <a:r>
              <a:rPr lang="zh-CN" altLang="en-US" sz="22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、政策激励等多措并举，</a:t>
            </a:r>
            <a: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汇聚</a:t>
            </a:r>
            <a:r>
              <a:rPr lang="zh-CN" altLang="en-US" sz="22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全校</a:t>
            </a:r>
            <a: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力量</a:t>
            </a:r>
            <a:r>
              <a:rPr lang="zh-CN" altLang="en-US" sz="22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合力营造氛围</a:t>
            </a:r>
            <a:r>
              <a:rPr lang="zh-CN" altLang="en-US" sz="2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构建双创教育</a:t>
            </a:r>
            <a:r>
              <a:rPr lang="zh-CN" altLang="en-US" sz="2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平台</a:t>
            </a:r>
            <a:r>
              <a:rPr lang="zh-CN" altLang="en-US" sz="22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，推进研究生</a:t>
            </a:r>
            <a: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创新</a:t>
            </a:r>
            <a:r>
              <a:rPr lang="zh-CN" altLang="en-US" sz="22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创业教育；</a:t>
            </a:r>
            <a:endParaRPr lang="en-US" altLang="zh-CN" sz="2200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2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2</a:t>
            </a:r>
            <a:r>
              <a:rPr lang="zh-CN" altLang="en-US" sz="22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、鼓励</a:t>
            </a:r>
            <a: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研究生</a:t>
            </a:r>
            <a:r>
              <a:rPr lang="zh-CN" altLang="en-US" sz="22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积极参与创新</a:t>
            </a:r>
            <a: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创业</a:t>
            </a:r>
            <a:r>
              <a:rPr lang="zh-CN" altLang="en-US" sz="22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实践，实施</a:t>
            </a:r>
            <a: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创新创业学分</a:t>
            </a:r>
            <a:r>
              <a:rPr lang="zh-CN" altLang="en-US" sz="22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制度；</a:t>
            </a:r>
            <a:endParaRPr lang="en-US" altLang="zh-CN" sz="22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2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3</a:t>
            </a:r>
            <a:r>
              <a:rPr lang="zh-CN" altLang="en-US" sz="22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、着力</a:t>
            </a:r>
            <a:r>
              <a:rPr lang="zh-CN" altLang="en-US" sz="2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培育研究生</a:t>
            </a:r>
            <a:r>
              <a:rPr lang="zh-CN" altLang="en-US" sz="2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创新</a:t>
            </a:r>
            <a:r>
              <a:rPr lang="zh-CN" altLang="en-US" sz="2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创业优秀成果</a:t>
            </a:r>
            <a:r>
              <a:rPr lang="zh-CN" altLang="en-US" sz="22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，凡成效</a:t>
            </a:r>
            <a: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显著</a:t>
            </a:r>
            <a:r>
              <a:rPr lang="zh-CN" altLang="en-US" sz="22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的，</a:t>
            </a:r>
            <a: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积极推荐参加</a:t>
            </a:r>
            <a:r>
              <a:rPr lang="zh-CN" altLang="en-US" sz="22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全国“互联网</a:t>
            </a:r>
            <a:r>
              <a:rPr lang="en-US" altLang="zh-CN" sz="22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+</a:t>
            </a:r>
            <a:r>
              <a:rPr lang="zh-CN" altLang="en-US" sz="22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”创新</a:t>
            </a:r>
            <a: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创业</a:t>
            </a:r>
            <a:r>
              <a:rPr lang="zh-CN" altLang="en-US" sz="22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大赛、上海市</a:t>
            </a:r>
            <a: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科创基金研究生双创培养</a:t>
            </a:r>
            <a:r>
              <a:rPr lang="zh-CN" altLang="en-US" sz="22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计划。</a:t>
            </a:r>
            <a:endParaRPr lang="en-US" altLang="zh-CN" sz="2200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Rectangle 2"/>
          <p:cNvSpPr txBox="1"/>
          <p:nvPr/>
        </p:nvSpPr>
        <p:spPr>
          <a:xfrm>
            <a:off x="1556444" y="401556"/>
            <a:ext cx="3736731" cy="87949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3600" b="1" kern="0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r>
              <a:rPr lang="zh-CN" altLang="en-US" sz="3600" b="1" kern="0" dirty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九</a:t>
            </a:r>
            <a:r>
              <a:rPr lang="zh-CN" altLang="en-US" sz="4000" b="1" kern="0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、创新创业</a:t>
            </a:r>
            <a:endParaRPr lang="zh-CN" altLang="zh-CN" sz="4000" b="1" kern="0" dirty="0">
              <a:solidFill>
                <a:srgbClr val="FFFF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49266" y="5785460"/>
            <a:ext cx="10800938" cy="637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en-US" altLang="zh-CN" sz="2800" kern="0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528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0" y="377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8" name="内容占位符 2"/>
          <p:cNvSpPr txBox="1"/>
          <p:nvPr/>
        </p:nvSpPr>
        <p:spPr>
          <a:xfrm>
            <a:off x="1243666" y="2796126"/>
            <a:ext cx="8435975" cy="157024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16535" indent="-216535" algn="l" defTabSz="866775" rtl="0" eaLnBrk="1" latinLnBrk="0" hangingPunct="1">
              <a:lnSpc>
                <a:spcPct val="90000"/>
              </a:lnSpc>
              <a:spcBef>
                <a:spcPts val="950"/>
              </a:spcBef>
              <a:buFont typeface="Arial" panose="020B0604020202020204" pitchFamily="34" charset="0"/>
              <a:buChar char="•"/>
              <a:defRPr sz="26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24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394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8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701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5072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442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1749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5120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8490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zh-CN" sz="2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学位论文是对硕士生进行科学研究的全面训练，是培养其综合运用所学知识分析问题和解决问题能力的重要环节，也是衡量硕士生能否获得学位的重要依据之一。</a:t>
            </a:r>
            <a:endParaRPr lang="en-US" altLang="zh-CN" sz="2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1556444" y="466286"/>
            <a:ext cx="3550920" cy="66421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kern="0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十、学位论文</a:t>
            </a:r>
            <a:endParaRPr lang="zh-CN" altLang="en-US" b="1" kern="0" dirty="0">
              <a:solidFill>
                <a:srgbClr val="FFFF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10" name="组 9"/>
          <p:cNvGrpSpPr/>
          <p:nvPr/>
        </p:nvGrpSpPr>
        <p:grpSpPr>
          <a:xfrm>
            <a:off x="1125443" y="2631506"/>
            <a:ext cx="2911615" cy="1650348"/>
            <a:chOff x="272703" y="1362302"/>
            <a:chExt cx="2911615" cy="1650348"/>
          </a:xfrm>
        </p:grpSpPr>
        <p:cxnSp>
          <p:nvCxnSpPr>
            <p:cNvPr id="11" name="直接连接符 43"/>
            <p:cNvCxnSpPr/>
            <p:nvPr/>
          </p:nvCxnSpPr>
          <p:spPr>
            <a:xfrm>
              <a:off x="376006" y="1435354"/>
              <a:ext cx="2808312" cy="0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2" name="直接连接符 45"/>
            <p:cNvCxnSpPr/>
            <p:nvPr/>
          </p:nvCxnSpPr>
          <p:spPr>
            <a:xfrm>
              <a:off x="376006" y="1460918"/>
              <a:ext cx="29841" cy="1551732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272703" y="1362302"/>
              <a:ext cx="216000" cy="216000"/>
            </a:xfrm>
            <a:prstGeom prst="rect">
              <a:avLst/>
            </a:prstGeom>
            <a:solidFill>
              <a:srgbClr val="C00000"/>
            </a:solidFill>
            <a:effectLst/>
          </p:spPr>
          <p:txBody>
            <a:bodyPr lIns="90000" tIns="36000" rIns="90000" bIns="36000"/>
            <a:lstStyle/>
            <a:p>
              <a:pPr indent="457200">
                <a:lnSpc>
                  <a:spcPct val="134000"/>
                </a:lnSpc>
                <a:spcBef>
                  <a:spcPts val="600"/>
                </a:spcBef>
              </a:pPr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4" name="直接连接符 43"/>
          <p:cNvCxnSpPr/>
          <p:nvPr/>
        </p:nvCxnSpPr>
        <p:spPr>
          <a:xfrm>
            <a:off x="1244755" y="4787301"/>
            <a:ext cx="2808312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直接连接符 45"/>
          <p:cNvCxnSpPr/>
          <p:nvPr/>
        </p:nvCxnSpPr>
        <p:spPr>
          <a:xfrm>
            <a:off x="1244755" y="4787301"/>
            <a:ext cx="13832" cy="822191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1125443" y="4679301"/>
            <a:ext cx="216000" cy="216000"/>
          </a:xfrm>
          <a:prstGeom prst="rect">
            <a:avLst/>
          </a:prstGeom>
          <a:solidFill>
            <a:srgbClr val="C00000"/>
          </a:solidFill>
          <a:effectLst/>
        </p:spPr>
        <p:txBody>
          <a:bodyPr lIns="90000" tIns="36000" rIns="90000" bIns="36000"/>
          <a:lstStyle/>
          <a:p>
            <a:pPr indent="457200">
              <a:lnSpc>
                <a:spcPct val="134000"/>
              </a:lnSpc>
              <a:spcBef>
                <a:spcPts val="600"/>
              </a:spcBef>
            </a:pP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14564" y="4982952"/>
            <a:ext cx="829417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硕士生</a:t>
            </a:r>
            <a:r>
              <a:rPr lang="zh-CN" altLang="zh-CN" sz="2200" dirty="0">
                <a:latin typeface="楷体" panose="02010609060101010101" pitchFamily="49" charset="-122"/>
                <a:ea typeface="楷体" panose="02010609060101010101" pitchFamily="49" charset="-122"/>
              </a:rPr>
              <a:t>完成学位论文的时间一般</a:t>
            </a:r>
            <a:r>
              <a:rPr lang="zh-CN" altLang="zh-CN" sz="22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</a:t>
            </a:r>
            <a:r>
              <a:rPr lang="zh-CN" altLang="zh-CN" sz="22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少于</a:t>
            </a:r>
            <a:r>
              <a:rPr lang="en-US" altLang="zh-CN" sz="22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zh-CN" sz="22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zh-CN" altLang="zh-CN" sz="220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35" y="189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8" name="内容占位符 2"/>
          <p:cNvSpPr txBox="1"/>
          <p:nvPr/>
        </p:nvSpPr>
        <p:spPr>
          <a:xfrm>
            <a:off x="8191166" y="5185241"/>
            <a:ext cx="4000500" cy="5011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16535" indent="-216535" algn="l" defTabSz="866775" rtl="0" eaLnBrk="1" latinLnBrk="0" hangingPunct="1">
              <a:lnSpc>
                <a:spcPct val="90000"/>
              </a:lnSpc>
              <a:spcBef>
                <a:spcPts val="950"/>
              </a:spcBef>
              <a:buFont typeface="Arial" panose="020B0604020202020204" pitchFamily="34" charset="0"/>
              <a:buChar char="•"/>
              <a:defRPr sz="26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24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394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8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701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5072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442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1749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5120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8490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000" b="1" dirty="0">
                <a:solidFill>
                  <a:srgbClr val="0070C0"/>
                </a:solidFill>
                <a:latin typeface="华文仿宋" panose="02010600040101010101" pitchFamily="2" charset="-122"/>
              </a:rPr>
              <a:t>网站</a:t>
            </a:r>
            <a:r>
              <a:rPr lang="zh-CN" altLang="en-US" sz="2000" b="1" dirty="0" smtClean="0">
                <a:solidFill>
                  <a:srgbClr val="0070C0"/>
                </a:solidFill>
                <a:latin typeface="华文仿宋" panose="02010600040101010101" pitchFamily="2" charset="-122"/>
              </a:rPr>
              <a:t>：</a:t>
            </a:r>
            <a:r>
              <a:rPr lang="en-US" altLang="zh-CN" sz="1800" b="1" dirty="0" smtClean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http</a:t>
            </a:r>
            <a:r>
              <a:rPr lang="en-US" altLang="zh-CN" sz="1800" b="1" dirty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://www.yjsy.ecnu.edu.cn</a:t>
            </a:r>
            <a:r>
              <a:rPr lang="en-US" altLang="zh-CN" sz="1800" b="1" dirty="0" smtClean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/</a:t>
            </a:r>
          </a:p>
        </p:txBody>
      </p:sp>
      <p:pic>
        <p:nvPicPr>
          <p:cNvPr id="9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6729" y="2239252"/>
            <a:ext cx="6136686" cy="379420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标题 1"/>
          <p:cNvSpPr txBox="1"/>
          <p:nvPr/>
        </p:nvSpPr>
        <p:spPr>
          <a:xfrm>
            <a:off x="1846729" y="439513"/>
            <a:ext cx="2680447" cy="66421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zh-CN" altLang="en-US" b="1" kern="0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研究生院</a:t>
            </a:r>
            <a:endParaRPr lang="zh-CN" altLang="en-US" b="1" kern="0" dirty="0">
              <a:solidFill>
                <a:srgbClr val="FFFF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2" name="内容占位符 2"/>
          <p:cNvSpPr txBox="1"/>
          <p:nvPr/>
        </p:nvSpPr>
        <p:spPr>
          <a:xfrm>
            <a:off x="8106508" y="1281048"/>
            <a:ext cx="4000500" cy="119526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16535" indent="-216535" algn="l" defTabSz="866775" rtl="0" eaLnBrk="1" latinLnBrk="0" hangingPunct="1">
              <a:lnSpc>
                <a:spcPct val="90000"/>
              </a:lnSpc>
              <a:spcBef>
                <a:spcPts val="950"/>
              </a:spcBef>
              <a:buFont typeface="Arial" panose="020B0604020202020204" pitchFamily="34" charset="0"/>
              <a:buChar char="•"/>
              <a:defRPr sz="26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24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394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8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701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5072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442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1749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51200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84905" indent="-216535" algn="l" defTabSz="866775" rtl="0" eaLnBrk="1" latinLnBrk="0" hangingPunct="1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2000" b="1" dirty="0">
                <a:solidFill>
                  <a:srgbClr val="0070C0"/>
                </a:solidFill>
                <a:latin typeface="华文仿宋" panose="02010600040101010101" pitchFamily="2" charset="-122"/>
              </a:rPr>
              <a:t>微信</a:t>
            </a:r>
            <a:r>
              <a:rPr lang="zh-CN" altLang="en-US" sz="2000" b="1" dirty="0" smtClean="0">
                <a:solidFill>
                  <a:srgbClr val="0070C0"/>
                </a:solidFill>
                <a:latin typeface="华文仿宋" panose="02010600040101010101" pitchFamily="2" charset="-122"/>
              </a:rPr>
              <a:t>公众号：</a:t>
            </a:r>
            <a:r>
              <a:rPr lang="en-US" altLang="zh-CN" sz="1900" b="1" dirty="0" smtClean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ECNU_GRAD_EDU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altLang="zh-CN" sz="2000" b="1" dirty="0" smtClean="0">
                <a:latin typeface="宋体" panose="02010600030101010101" pitchFamily="2" charset="-122"/>
                <a:ea typeface="宋体" panose="02010600030101010101" pitchFamily="2" charset="-122"/>
                <a:cs typeface="Arial Unicode MS" pitchFamily="34" charset="-122"/>
              </a:rPr>
              <a:t>(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  <a:cs typeface="Arial Unicode MS" pitchFamily="34" charset="-122"/>
              </a:rPr>
              <a:t>华东师范大学研究生教育）</a:t>
            </a:r>
            <a:endParaRPr lang="zh-CN" altLang="en-US" sz="2000" b="1" dirty="0">
              <a:latin typeface="宋体" panose="02010600030101010101" pitchFamily="2" charset="-122"/>
              <a:ea typeface="宋体" panose="02010600030101010101" pitchFamily="2" charset="-122"/>
              <a:cs typeface="Arial Unicode MS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8033" y="2561908"/>
            <a:ext cx="2457450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152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35" y="189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35" name="标题 1"/>
          <p:cNvSpPr txBox="1"/>
          <p:nvPr/>
        </p:nvSpPr>
        <p:spPr>
          <a:xfrm>
            <a:off x="1759151" y="462243"/>
            <a:ext cx="2351728" cy="60452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zh-CN" altLang="en-US" sz="4000" b="1" kern="0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三点期望</a:t>
            </a:r>
            <a:endParaRPr lang="en-US" altLang="zh-CN" sz="4000" b="1" kern="0" dirty="0" smtClean="0">
              <a:solidFill>
                <a:srgbClr val="FFFF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973717" y="2670904"/>
            <a:ext cx="2141626" cy="2819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zh-CN" altLang="en-US" sz="3200" b="1" kern="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珍惜</a:t>
            </a:r>
            <a:endParaRPr lang="en-US" altLang="zh-CN" sz="3200" b="1" kern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lvl="0">
              <a:spcBef>
                <a:spcPct val="20000"/>
              </a:spcBef>
              <a:defRPr/>
            </a:pPr>
            <a:r>
              <a:rPr lang="zh-CN" altLang="en-US" sz="2200" b="0" kern="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日常</a:t>
            </a:r>
            <a:r>
              <a:rPr lang="zh-CN" altLang="en-US" sz="2200" b="0" kern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课程学习始终勤奋、</a:t>
            </a:r>
            <a:r>
              <a:rPr lang="zh-CN" altLang="en-US" sz="2200" b="0" kern="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刻苦</a:t>
            </a:r>
            <a:endParaRPr lang="en-US" altLang="zh-CN" sz="2200" b="0" kern="0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lvl="0">
              <a:spcBef>
                <a:spcPct val="20000"/>
              </a:spcBef>
              <a:defRPr/>
            </a:pPr>
            <a:endParaRPr lang="en-US" altLang="zh-CN" sz="2200" b="0" kern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lvl="0">
              <a:spcBef>
                <a:spcPct val="20000"/>
              </a:spcBef>
              <a:defRPr/>
            </a:pPr>
            <a:r>
              <a:rPr lang="zh-CN" altLang="en-US" sz="2200" b="0" kern="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科学研究</a:t>
            </a:r>
            <a:r>
              <a:rPr lang="zh-CN" altLang="en-US" sz="2200" b="0" kern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、实践活动始终钻研、好问</a:t>
            </a:r>
            <a:endParaRPr lang="en-US" altLang="zh-CN" sz="2200" b="0" kern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037992" y="2695751"/>
            <a:ext cx="2168637" cy="25483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zh-CN" altLang="en-US" sz="3200" b="1" kern="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自信</a:t>
            </a:r>
            <a:endParaRPr lang="en-US" altLang="zh-CN" sz="3200" b="1" kern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spcBef>
                <a:spcPct val="20000"/>
              </a:spcBef>
              <a:defRPr/>
            </a:pPr>
            <a:r>
              <a:rPr lang="zh-CN" altLang="en-US" sz="22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勇于质疑、</a:t>
            </a:r>
            <a:r>
              <a:rPr lang="zh-CN" altLang="en-US" sz="22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探索</a:t>
            </a:r>
            <a:endParaRPr lang="en-US" altLang="zh-CN" sz="2200" kern="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spcBef>
                <a:spcPct val="20000"/>
              </a:spcBef>
              <a:defRPr/>
            </a:pPr>
            <a:endParaRPr lang="en-US" altLang="zh-CN" sz="2200" kern="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lvl="0">
              <a:spcBef>
                <a:spcPct val="20000"/>
              </a:spcBef>
              <a:defRPr/>
            </a:pPr>
            <a:r>
              <a:rPr lang="zh-CN" altLang="en-US" sz="22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主动</a:t>
            </a:r>
            <a:r>
              <a:rPr lang="zh-CN" altLang="en-US" sz="22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研究创新、实践创新</a:t>
            </a:r>
            <a:endParaRPr lang="en-US" altLang="zh-CN" sz="2200" kern="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lvl="0">
              <a:spcBef>
                <a:spcPct val="20000"/>
              </a:spcBef>
              <a:defRPr/>
            </a:pPr>
            <a:r>
              <a:rPr lang="zh-CN" altLang="en-US" sz="22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endParaRPr lang="en-US" altLang="zh-CN" sz="2200" kern="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220715" y="2690554"/>
            <a:ext cx="20738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感恩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lvl="0">
              <a:defRPr/>
            </a:pPr>
            <a:r>
              <a:rPr lang="zh-CN" altLang="en-US" sz="22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善于分享</a:t>
            </a:r>
            <a:endParaRPr lang="en-US" altLang="zh-CN" sz="2200" kern="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lvl="0">
              <a:defRPr/>
            </a:pPr>
            <a:endParaRPr lang="en-US" altLang="zh-CN" sz="2200" kern="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lvl="0">
              <a:defRPr/>
            </a:pPr>
            <a:r>
              <a:rPr lang="zh-CN" altLang="en-US" sz="2200" kern="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乐于</a:t>
            </a:r>
            <a:r>
              <a:rPr lang="zh-CN" altLang="en-US" sz="2200" kern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合作、团队交流</a:t>
            </a:r>
            <a:endParaRPr lang="en-US" altLang="zh-CN" sz="2200" kern="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39" name="组 38"/>
          <p:cNvGrpSpPr/>
          <p:nvPr/>
        </p:nvGrpSpPr>
        <p:grpSpPr>
          <a:xfrm>
            <a:off x="1481230" y="2648093"/>
            <a:ext cx="2634113" cy="3168352"/>
            <a:chOff x="251520" y="1628800"/>
            <a:chExt cx="2634113" cy="3168352"/>
          </a:xfrm>
        </p:grpSpPr>
        <p:sp>
          <p:nvSpPr>
            <p:cNvPr id="40" name="直角三角形 22"/>
            <p:cNvSpPr>
              <a:spLocks noChangeArrowheads="1"/>
            </p:cNvSpPr>
            <p:nvPr/>
          </p:nvSpPr>
          <p:spPr bwMode="auto">
            <a:xfrm flipH="1">
              <a:off x="251520" y="1628800"/>
              <a:ext cx="555843" cy="555842"/>
            </a:xfrm>
            <a:prstGeom prst="rtTriangle">
              <a:avLst/>
            </a:prstGeom>
            <a:solidFill>
              <a:srgbClr val="DE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50622" bIns="75933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１</a:t>
              </a:r>
            </a:p>
          </p:txBody>
        </p:sp>
        <p:cxnSp>
          <p:nvCxnSpPr>
            <p:cNvPr id="41" name="直接连接符 27"/>
            <p:cNvCxnSpPr>
              <a:cxnSpLocks noChangeShapeType="1"/>
            </p:cNvCxnSpPr>
            <p:nvPr/>
          </p:nvCxnSpPr>
          <p:spPr bwMode="auto">
            <a:xfrm flipV="1">
              <a:off x="807363" y="1666072"/>
              <a:ext cx="2078270" cy="31252"/>
            </a:xfrm>
            <a:prstGeom prst="line">
              <a:avLst/>
            </a:prstGeom>
            <a:noFill/>
            <a:ln w="12700">
              <a:solidFill>
                <a:srgbClr val="DE4747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直接连接符 29"/>
            <p:cNvCxnSpPr>
              <a:cxnSpLocks noChangeShapeType="1"/>
            </p:cNvCxnSpPr>
            <p:nvPr/>
          </p:nvCxnSpPr>
          <p:spPr bwMode="auto">
            <a:xfrm>
              <a:off x="2885633" y="1666072"/>
              <a:ext cx="0" cy="3131080"/>
            </a:xfrm>
            <a:prstGeom prst="line">
              <a:avLst/>
            </a:prstGeom>
            <a:noFill/>
            <a:ln w="12700">
              <a:solidFill>
                <a:srgbClr val="DE4747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直接连接符 32"/>
            <p:cNvCxnSpPr>
              <a:cxnSpLocks noChangeShapeType="1"/>
            </p:cNvCxnSpPr>
            <p:nvPr/>
          </p:nvCxnSpPr>
          <p:spPr bwMode="auto">
            <a:xfrm>
              <a:off x="251520" y="4133771"/>
              <a:ext cx="0" cy="660761"/>
            </a:xfrm>
            <a:prstGeom prst="line">
              <a:avLst/>
            </a:prstGeom>
            <a:noFill/>
            <a:ln w="12700">
              <a:solidFill>
                <a:srgbClr val="DE4747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直接连接符 30"/>
            <p:cNvCxnSpPr>
              <a:cxnSpLocks noChangeShapeType="1"/>
            </p:cNvCxnSpPr>
            <p:nvPr/>
          </p:nvCxnSpPr>
          <p:spPr bwMode="auto">
            <a:xfrm>
              <a:off x="251520" y="4797152"/>
              <a:ext cx="2629649" cy="0"/>
            </a:xfrm>
            <a:prstGeom prst="line">
              <a:avLst/>
            </a:prstGeom>
            <a:noFill/>
            <a:ln w="12700">
              <a:solidFill>
                <a:srgbClr val="DE4747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组 44"/>
          <p:cNvGrpSpPr/>
          <p:nvPr/>
        </p:nvGrpSpPr>
        <p:grpSpPr>
          <a:xfrm>
            <a:off x="4576980" y="2645473"/>
            <a:ext cx="2634113" cy="3168352"/>
            <a:chOff x="251520" y="1628800"/>
            <a:chExt cx="2634113" cy="3168352"/>
          </a:xfrm>
        </p:grpSpPr>
        <p:sp>
          <p:nvSpPr>
            <p:cNvPr id="46" name="直角三角形 22"/>
            <p:cNvSpPr>
              <a:spLocks noChangeArrowheads="1"/>
            </p:cNvSpPr>
            <p:nvPr/>
          </p:nvSpPr>
          <p:spPr bwMode="auto">
            <a:xfrm flipH="1">
              <a:off x="251520" y="1628800"/>
              <a:ext cx="555843" cy="555842"/>
            </a:xfrm>
            <a:prstGeom prst="rtTriangle">
              <a:avLst/>
            </a:prstGeom>
            <a:solidFill>
              <a:srgbClr val="DE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50622" bIns="75933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7" name="直接连接符 27"/>
            <p:cNvCxnSpPr>
              <a:cxnSpLocks noChangeShapeType="1"/>
            </p:cNvCxnSpPr>
            <p:nvPr/>
          </p:nvCxnSpPr>
          <p:spPr bwMode="auto">
            <a:xfrm flipV="1">
              <a:off x="807363" y="1666072"/>
              <a:ext cx="2078270" cy="31252"/>
            </a:xfrm>
            <a:prstGeom prst="line">
              <a:avLst/>
            </a:prstGeom>
            <a:noFill/>
            <a:ln w="12700">
              <a:solidFill>
                <a:srgbClr val="DE4747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直接连接符 29"/>
            <p:cNvCxnSpPr>
              <a:cxnSpLocks noChangeShapeType="1"/>
            </p:cNvCxnSpPr>
            <p:nvPr/>
          </p:nvCxnSpPr>
          <p:spPr bwMode="auto">
            <a:xfrm>
              <a:off x="2885633" y="1666072"/>
              <a:ext cx="0" cy="3131080"/>
            </a:xfrm>
            <a:prstGeom prst="line">
              <a:avLst/>
            </a:prstGeom>
            <a:noFill/>
            <a:ln w="12700">
              <a:solidFill>
                <a:srgbClr val="DE4747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直接连接符 32"/>
            <p:cNvCxnSpPr>
              <a:cxnSpLocks noChangeShapeType="1"/>
            </p:cNvCxnSpPr>
            <p:nvPr/>
          </p:nvCxnSpPr>
          <p:spPr bwMode="auto">
            <a:xfrm>
              <a:off x="251520" y="4133771"/>
              <a:ext cx="0" cy="660761"/>
            </a:xfrm>
            <a:prstGeom prst="line">
              <a:avLst/>
            </a:prstGeom>
            <a:noFill/>
            <a:ln w="12700">
              <a:solidFill>
                <a:srgbClr val="DE4747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直接连接符 30"/>
            <p:cNvCxnSpPr>
              <a:cxnSpLocks noChangeShapeType="1"/>
            </p:cNvCxnSpPr>
            <p:nvPr/>
          </p:nvCxnSpPr>
          <p:spPr bwMode="auto">
            <a:xfrm>
              <a:off x="251520" y="4797152"/>
              <a:ext cx="2629649" cy="0"/>
            </a:xfrm>
            <a:prstGeom prst="line">
              <a:avLst/>
            </a:prstGeom>
            <a:noFill/>
            <a:ln w="12700">
              <a:solidFill>
                <a:srgbClr val="DE4747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1" name="组 50"/>
          <p:cNvGrpSpPr/>
          <p:nvPr/>
        </p:nvGrpSpPr>
        <p:grpSpPr>
          <a:xfrm>
            <a:off x="7664872" y="2642853"/>
            <a:ext cx="2634113" cy="3168352"/>
            <a:chOff x="251520" y="1628800"/>
            <a:chExt cx="2634113" cy="3168352"/>
          </a:xfrm>
        </p:grpSpPr>
        <p:sp>
          <p:nvSpPr>
            <p:cNvPr id="52" name="直角三角形 22"/>
            <p:cNvSpPr>
              <a:spLocks noChangeArrowheads="1"/>
            </p:cNvSpPr>
            <p:nvPr/>
          </p:nvSpPr>
          <p:spPr bwMode="auto">
            <a:xfrm flipH="1">
              <a:off x="251520" y="1628800"/>
              <a:ext cx="555843" cy="555842"/>
            </a:xfrm>
            <a:prstGeom prst="rtTriangle">
              <a:avLst/>
            </a:prstGeom>
            <a:solidFill>
              <a:srgbClr val="DE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50622" bIns="75933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3" name="直接连接符 27"/>
            <p:cNvCxnSpPr>
              <a:cxnSpLocks noChangeShapeType="1"/>
            </p:cNvCxnSpPr>
            <p:nvPr/>
          </p:nvCxnSpPr>
          <p:spPr bwMode="auto">
            <a:xfrm flipV="1">
              <a:off x="807363" y="1666072"/>
              <a:ext cx="2078270" cy="31252"/>
            </a:xfrm>
            <a:prstGeom prst="line">
              <a:avLst/>
            </a:prstGeom>
            <a:noFill/>
            <a:ln w="12700">
              <a:solidFill>
                <a:srgbClr val="DE4747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" name="直接连接符 29"/>
            <p:cNvCxnSpPr>
              <a:cxnSpLocks noChangeShapeType="1"/>
            </p:cNvCxnSpPr>
            <p:nvPr/>
          </p:nvCxnSpPr>
          <p:spPr bwMode="auto">
            <a:xfrm>
              <a:off x="2885633" y="1666072"/>
              <a:ext cx="0" cy="3131080"/>
            </a:xfrm>
            <a:prstGeom prst="line">
              <a:avLst/>
            </a:prstGeom>
            <a:noFill/>
            <a:ln w="12700">
              <a:solidFill>
                <a:srgbClr val="DE4747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" name="直接连接符 32"/>
            <p:cNvCxnSpPr>
              <a:cxnSpLocks noChangeShapeType="1"/>
            </p:cNvCxnSpPr>
            <p:nvPr/>
          </p:nvCxnSpPr>
          <p:spPr bwMode="auto">
            <a:xfrm>
              <a:off x="251520" y="4133771"/>
              <a:ext cx="0" cy="660761"/>
            </a:xfrm>
            <a:prstGeom prst="line">
              <a:avLst/>
            </a:prstGeom>
            <a:noFill/>
            <a:ln w="12700">
              <a:solidFill>
                <a:srgbClr val="DE4747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直接连接符 30"/>
            <p:cNvCxnSpPr>
              <a:cxnSpLocks noChangeShapeType="1"/>
            </p:cNvCxnSpPr>
            <p:nvPr/>
          </p:nvCxnSpPr>
          <p:spPr bwMode="auto">
            <a:xfrm>
              <a:off x="251520" y="4797152"/>
              <a:ext cx="2629649" cy="0"/>
            </a:xfrm>
            <a:prstGeom prst="line">
              <a:avLst/>
            </a:prstGeom>
            <a:noFill/>
            <a:ln w="12700">
              <a:solidFill>
                <a:srgbClr val="DE4747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7" name="文本框 56"/>
          <p:cNvSpPr txBox="1"/>
          <p:nvPr/>
        </p:nvSpPr>
        <p:spPr>
          <a:xfrm>
            <a:off x="1881352" y="5885793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35" y="189"/>
            <a:ext cx="12191331" cy="6857623"/>
            <a:chOff x="335" y="189"/>
            <a:chExt cx="12191331" cy="6857623"/>
          </a:xfrm>
        </p:grpSpPr>
        <p:sp>
          <p:nvSpPr>
            <p:cNvPr id="17" name="Freeform 6"/>
            <p:cNvSpPr/>
            <p:nvPr/>
          </p:nvSpPr>
          <p:spPr bwMode="auto">
            <a:xfrm>
              <a:off x="335" y="5435822"/>
              <a:ext cx="12191331" cy="1242370"/>
            </a:xfrm>
            <a:custGeom>
              <a:avLst/>
              <a:gdLst>
                <a:gd name="T0" fmla="*/ 5699 w 5699"/>
                <a:gd name="T1" fmla="*/ 0 h 581"/>
                <a:gd name="T2" fmla="*/ 5699 w 5699"/>
                <a:gd name="T3" fmla="*/ 141 h 581"/>
                <a:gd name="T4" fmla="*/ 5473 w 5699"/>
                <a:gd name="T5" fmla="*/ 202 h 581"/>
                <a:gd name="T6" fmla="*/ 5238 w 5699"/>
                <a:gd name="T7" fmla="*/ 258 h 581"/>
                <a:gd name="T8" fmla="*/ 4996 w 5699"/>
                <a:gd name="T9" fmla="*/ 310 h 581"/>
                <a:gd name="T10" fmla="*/ 4745 w 5699"/>
                <a:gd name="T11" fmla="*/ 357 h 581"/>
                <a:gd name="T12" fmla="*/ 4485 w 5699"/>
                <a:gd name="T13" fmla="*/ 399 h 581"/>
                <a:gd name="T14" fmla="*/ 4217 w 5699"/>
                <a:gd name="T15" fmla="*/ 437 h 581"/>
                <a:gd name="T16" fmla="*/ 3942 w 5699"/>
                <a:gd name="T17" fmla="*/ 470 h 581"/>
                <a:gd name="T18" fmla="*/ 3658 w 5699"/>
                <a:gd name="T19" fmla="*/ 500 h 581"/>
                <a:gd name="T20" fmla="*/ 3368 w 5699"/>
                <a:gd name="T21" fmla="*/ 524 h 581"/>
                <a:gd name="T22" fmla="*/ 3068 w 5699"/>
                <a:gd name="T23" fmla="*/ 545 h 581"/>
                <a:gd name="T24" fmla="*/ 2760 w 5699"/>
                <a:gd name="T25" fmla="*/ 561 h 581"/>
                <a:gd name="T26" fmla="*/ 2443 w 5699"/>
                <a:gd name="T27" fmla="*/ 571 h 581"/>
                <a:gd name="T28" fmla="*/ 2119 w 5699"/>
                <a:gd name="T29" fmla="*/ 578 h 581"/>
                <a:gd name="T30" fmla="*/ 1787 w 5699"/>
                <a:gd name="T31" fmla="*/ 581 h 581"/>
                <a:gd name="T32" fmla="*/ 1445 w 5699"/>
                <a:gd name="T33" fmla="*/ 580 h 581"/>
                <a:gd name="T34" fmla="*/ 1095 w 5699"/>
                <a:gd name="T35" fmla="*/ 573 h 581"/>
                <a:gd name="T36" fmla="*/ 738 w 5699"/>
                <a:gd name="T37" fmla="*/ 561 h 581"/>
                <a:gd name="T38" fmla="*/ 375 w 5699"/>
                <a:gd name="T39" fmla="*/ 547 h 581"/>
                <a:gd name="T40" fmla="*/ 0 w 5699"/>
                <a:gd name="T41" fmla="*/ 526 h 581"/>
                <a:gd name="T42" fmla="*/ 0 w 5699"/>
                <a:gd name="T43" fmla="*/ 503 h 581"/>
                <a:gd name="T44" fmla="*/ 394 w 5699"/>
                <a:gd name="T45" fmla="*/ 515 h 581"/>
                <a:gd name="T46" fmla="*/ 779 w 5699"/>
                <a:gd name="T47" fmla="*/ 524 h 581"/>
                <a:gd name="T48" fmla="*/ 1155 w 5699"/>
                <a:gd name="T49" fmla="*/ 527 h 581"/>
                <a:gd name="T50" fmla="*/ 1522 w 5699"/>
                <a:gd name="T51" fmla="*/ 526 h 581"/>
                <a:gd name="T52" fmla="*/ 1879 w 5699"/>
                <a:gd name="T53" fmla="*/ 519 h 581"/>
                <a:gd name="T54" fmla="*/ 2227 w 5699"/>
                <a:gd name="T55" fmla="*/ 507 h 581"/>
                <a:gd name="T56" fmla="*/ 2567 w 5699"/>
                <a:gd name="T57" fmla="*/ 491 h 581"/>
                <a:gd name="T58" fmla="*/ 2898 w 5699"/>
                <a:gd name="T59" fmla="*/ 470 h 581"/>
                <a:gd name="T60" fmla="*/ 3218 w 5699"/>
                <a:gd name="T61" fmla="*/ 446 h 581"/>
                <a:gd name="T62" fmla="*/ 3530 w 5699"/>
                <a:gd name="T63" fmla="*/ 414 h 581"/>
                <a:gd name="T64" fmla="*/ 3832 w 5699"/>
                <a:gd name="T65" fmla="*/ 380 h 581"/>
                <a:gd name="T66" fmla="*/ 4127 w 5699"/>
                <a:gd name="T67" fmla="*/ 339 h 581"/>
                <a:gd name="T68" fmla="*/ 4412 w 5699"/>
                <a:gd name="T69" fmla="*/ 294 h 581"/>
                <a:gd name="T70" fmla="*/ 4687 w 5699"/>
                <a:gd name="T71" fmla="*/ 245 h 581"/>
                <a:gd name="T72" fmla="*/ 4954 w 5699"/>
                <a:gd name="T73" fmla="*/ 192 h 581"/>
                <a:gd name="T74" fmla="*/ 5211 w 5699"/>
                <a:gd name="T75" fmla="*/ 132 h 581"/>
                <a:gd name="T76" fmla="*/ 5459 w 5699"/>
                <a:gd name="T77" fmla="*/ 68 h 581"/>
                <a:gd name="T78" fmla="*/ 5699 w 5699"/>
                <a:gd name="T7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99" h="581">
                  <a:moveTo>
                    <a:pt x="5699" y="0"/>
                  </a:moveTo>
                  <a:lnTo>
                    <a:pt x="5699" y="141"/>
                  </a:lnTo>
                  <a:lnTo>
                    <a:pt x="5473" y="202"/>
                  </a:lnTo>
                  <a:lnTo>
                    <a:pt x="5238" y="258"/>
                  </a:lnTo>
                  <a:lnTo>
                    <a:pt x="4996" y="310"/>
                  </a:lnTo>
                  <a:lnTo>
                    <a:pt x="4745" y="357"/>
                  </a:lnTo>
                  <a:lnTo>
                    <a:pt x="4485" y="399"/>
                  </a:lnTo>
                  <a:lnTo>
                    <a:pt x="4217" y="437"/>
                  </a:lnTo>
                  <a:lnTo>
                    <a:pt x="3942" y="470"/>
                  </a:lnTo>
                  <a:lnTo>
                    <a:pt x="3658" y="500"/>
                  </a:lnTo>
                  <a:lnTo>
                    <a:pt x="3368" y="524"/>
                  </a:lnTo>
                  <a:lnTo>
                    <a:pt x="3068" y="545"/>
                  </a:lnTo>
                  <a:lnTo>
                    <a:pt x="2760" y="561"/>
                  </a:lnTo>
                  <a:lnTo>
                    <a:pt x="2443" y="571"/>
                  </a:lnTo>
                  <a:lnTo>
                    <a:pt x="2119" y="578"/>
                  </a:lnTo>
                  <a:lnTo>
                    <a:pt x="1787" y="581"/>
                  </a:lnTo>
                  <a:lnTo>
                    <a:pt x="1445" y="580"/>
                  </a:lnTo>
                  <a:lnTo>
                    <a:pt x="1095" y="573"/>
                  </a:lnTo>
                  <a:lnTo>
                    <a:pt x="738" y="561"/>
                  </a:lnTo>
                  <a:lnTo>
                    <a:pt x="375" y="547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394" y="515"/>
                  </a:lnTo>
                  <a:lnTo>
                    <a:pt x="779" y="524"/>
                  </a:lnTo>
                  <a:lnTo>
                    <a:pt x="1155" y="527"/>
                  </a:lnTo>
                  <a:lnTo>
                    <a:pt x="1522" y="526"/>
                  </a:lnTo>
                  <a:lnTo>
                    <a:pt x="1879" y="519"/>
                  </a:lnTo>
                  <a:lnTo>
                    <a:pt x="2227" y="507"/>
                  </a:lnTo>
                  <a:lnTo>
                    <a:pt x="2567" y="491"/>
                  </a:lnTo>
                  <a:lnTo>
                    <a:pt x="2898" y="470"/>
                  </a:lnTo>
                  <a:lnTo>
                    <a:pt x="3218" y="446"/>
                  </a:lnTo>
                  <a:lnTo>
                    <a:pt x="3530" y="414"/>
                  </a:lnTo>
                  <a:lnTo>
                    <a:pt x="3832" y="380"/>
                  </a:lnTo>
                  <a:lnTo>
                    <a:pt x="4127" y="339"/>
                  </a:lnTo>
                  <a:lnTo>
                    <a:pt x="4412" y="294"/>
                  </a:lnTo>
                  <a:lnTo>
                    <a:pt x="4687" y="245"/>
                  </a:lnTo>
                  <a:lnTo>
                    <a:pt x="4954" y="192"/>
                  </a:lnTo>
                  <a:lnTo>
                    <a:pt x="5211" y="132"/>
                  </a:lnTo>
                  <a:lnTo>
                    <a:pt x="5459" y="68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" y="5816445"/>
              <a:ext cx="12191331" cy="1041367"/>
            </a:xfrm>
            <a:custGeom>
              <a:avLst/>
              <a:gdLst>
                <a:gd name="T0" fmla="*/ 5699 w 5699"/>
                <a:gd name="T1" fmla="*/ 0 h 487"/>
                <a:gd name="T2" fmla="*/ 5699 w 5699"/>
                <a:gd name="T3" fmla="*/ 487 h 487"/>
                <a:gd name="T4" fmla="*/ 0 w 5699"/>
                <a:gd name="T5" fmla="*/ 487 h 487"/>
                <a:gd name="T6" fmla="*/ 0 w 5699"/>
                <a:gd name="T7" fmla="*/ 360 h 487"/>
                <a:gd name="T8" fmla="*/ 375 w 5699"/>
                <a:gd name="T9" fmla="*/ 381 h 487"/>
                <a:gd name="T10" fmla="*/ 738 w 5699"/>
                <a:gd name="T11" fmla="*/ 398 h 487"/>
                <a:gd name="T12" fmla="*/ 1095 w 5699"/>
                <a:gd name="T13" fmla="*/ 410 h 487"/>
                <a:gd name="T14" fmla="*/ 1445 w 5699"/>
                <a:gd name="T15" fmla="*/ 419 h 487"/>
                <a:gd name="T16" fmla="*/ 1787 w 5699"/>
                <a:gd name="T17" fmla="*/ 423 h 487"/>
                <a:gd name="T18" fmla="*/ 2119 w 5699"/>
                <a:gd name="T19" fmla="*/ 421 h 487"/>
                <a:gd name="T20" fmla="*/ 2443 w 5699"/>
                <a:gd name="T21" fmla="*/ 416 h 487"/>
                <a:gd name="T22" fmla="*/ 2760 w 5699"/>
                <a:gd name="T23" fmla="*/ 405 h 487"/>
                <a:gd name="T24" fmla="*/ 3068 w 5699"/>
                <a:gd name="T25" fmla="*/ 391 h 487"/>
                <a:gd name="T26" fmla="*/ 3368 w 5699"/>
                <a:gd name="T27" fmla="*/ 372 h 487"/>
                <a:gd name="T28" fmla="*/ 3658 w 5699"/>
                <a:gd name="T29" fmla="*/ 348 h 487"/>
                <a:gd name="T30" fmla="*/ 3942 w 5699"/>
                <a:gd name="T31" fmla="*/ 320 h 487"/>
                <a:gd name="T32" fmla="*/ 4217 w 5699"/>
                <a:gd name="T33" fmla="*/ 289 h 487"/>
                <a:gd name="T34" fmla="*/ 4485 w 5699"/>
                <a:gd name="T35" fmla="*/ 250 h 487"/>
                <a:gd name="T36" fmla="*/ 4745 w 5699"/>
                <a:gd name="T37" fmla="*/ 210 h 487"/>
                <a:gd name="T38" fmla="*/ 4996 w 5699"/>
                <a:gd name="T39" fmla="*/ 163 h 487"/>
                <a:gd name="T40" fmla="*/ 5238 w 5699"/>
                <a:gd name="T41" fmla="*/ 113 h 487"/>
                <a:gd name="T42" fmla="*/ 5473 w 5699"/>
                <a:gd name="T43" fmla="*/ 59 h 487"/>
                <a:gd name="T44" fmla="*/ 5699 w 5699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99" h="487">
                  <a:moveTo>
                    <a:pt x="5699" y="0"/>
                  </a:moveTo>
                  <a:lnTo>
                    <a:pt x="5699" y="487"/>
                  </a:lnTo>
                  <a:lnTo>
                    <a:pt x="0" y="487"/>
                  </a:lnTo>
                  <a:lnTo>
                    <a:pt x="0" y="360"/>
                  </a:lnTo>
                  <a:lnTo>
                    <a:pt x="375" y="381"/>
                  </a:lnTo>
                  <a:lnTo>
                    <a:pt x="738" y="398"/>
                  </a:lnTo>
                  <a:lnTo>
                    <a:pt x="1095" y="410"/>
                  </a:lnTo>
                  <a:lnTo>
                    <a:pt x="1445" y="419"/>
                  </a:lnTo>
                  <a:lnTo>
                    <a:pt x="1787" y="423"/>
                  </a:lnTo>
                  <a:lnTo>
                    <a:pt x="2119" y="421"/>
                  </a:lnTo>
                  <a:lnTo>
                    <a:pt x="2443" y="416"/>
                  </a:lnTo>
                  <a:lnTo>
                    <a:pt x="2760" y="405"/>
                  </a:lnTo>
                  <a:lnTo>
                    <a:pt x="3068" y="391"/>
                  </a:lnTo>
                  <a:lnTo>
                    <a:pt x="3368" y="372"/>
                  </a:lnTo>
                  <a:lnTo>
                    <a:pt x="3658" y="348"/>
                  </a:lnTo>
                  <a:lnTo>
                    <a:pt x="3942" y="320"/>
                  </a:lnTo>
                  <a:lnTo>
                    <a:pt x="4217" y="289"/>
                  </a:lnTo>
                  <a:lnTo>
                    <a:pt x="4485" y="250"/>
                  </a:lnTo>
                  <a:lnTo>
                    <a:pt x="4745" y="210"/>
                  </a:lnTo>
                  <a:lnTo>
                    <a:pt x="4996" y="163"/>
                  </a:lnTo>
                  <a:lnTo>
                    <a:pt x="5238" y="113"/>
                  </a:lnTo>
                  <a:lnTo>
                    <a:pt x="5473" y="59"/>
                  </a:lnTo>
                  <a:lnTo>
                    <a:pt x="569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35" y="189"/>
              <a:ext cx="12191331" cy="2561719"/>
            </a:xfrm>
            <a:custGeom>
              <a:avLst/>
              <a:gdLst>
                <a:gd name="T0" fmla="*/ 0 w 5699"/>
                <a:gd name="T1" fmla="*/ 0 h 1198"/>
                <a:gd name="T2" fmla="*/ 5699 w 5699"/>
                <a:gd name="T3" fmla="*/ 0 h 1198"/>
                <a:gd name="T4" fmla="*/ 5699 w 5699"/>
                <a:gd name="T5" fmla="*/ 410 h 1198"/>
                <a:gd name="T6" fmla="*/ 5344 w 5699"/>
                <a:gd name="T7" fmla="*/ 399 h 1198"/>
                <a:gd name="T8" fmla="*/ 4995 w 5699"/>
                <a:gd name="T9" fmla="*/ 394 h 1198"/>
                <a:gd name="T10" fmla="*/ 4656 w 5699"/>
                <a:gd name="T11" fmla="*/ 394 h 1198"/>
                <a:gd name="T12" fmla="*/ 4323 w 5699"/>
                <a:gd name="T13" fmla="*/ 399 h 1198"/>
                <a:gd name="T14" fmla="*/ 3998 w 5699"/>
                <a:gd name="T15" fmla="*/ 410 h 1198"/>
                <a:gd name="T16" fmla="*/ 3679 w 5699"/>
                <a:gd name="T17" fmla="*/ 425 h 1198"/>
                <a:gd name="T18" fmla="*/ 3367 w 5699"/>
                <a:gd name="T19" fmla="*/ 446 h 1198"/>
                <a:gd name="T20" fmla="*/ 3064 w 5699"/>
                <a:gd name="T21" fmla="*/ 474 h 1198"/>
                <a:gd name="T22" fmla="*/ 2768 w 5699"/>
                <a:gd name="T23" fmla="*/ 505 h 1198"/>
                <a:gd name="T24" fmla="*/ 2481 w 5699"/>
                <a:gd name="T25" fmla="*/ 542 h 1198"/>
                <a:gd name="T26" fmla="*/ 2199 w 5699"/>
                <a:gd name="T27" fmla="*/ 584 h 1198"/>
                <a:gd name="T28" fmla="*/ 1926 w 5699"/>
                <a:gd name="T29" fmla="*/ 631 h 1198"/>
                <a:gd name="T30" fmla="*/ 1659 w 5699"/>
                <a:gd name="T31" fmla="*/ 683 h 1198"/>
                <a:gd name="T32" fmla="*/ 1400 w 5699"/>
                <a:gd name="T33" fmla="*/ 742 h 1198"/>
                <a:gd name="T34" fmla="*/ 1147 w 5699"/>
                <a:gd name="T35" fmla="*/ 805 h 1198"/>
                <a:gd name="T36" fmla="*/ 904 w 5699"/>
                <a:gd name="T37" fmla="*/ 873 h 1198"/>
                <a:gd name="T38" fmla="*/ 667 w 5699"/>
                <a:gd name="T39" fmla="*/ 946 h 1198"/>
                <a:gd name="T40" fmla="*/ 437 w 5699"/>
                <a:gd name="T41" fmla="*/ 1024 h 1198"/>
                <a:gd name="T42" fmla="*/ 214 w 5699"/>
                <a:gd name="T43" fmla="*/ 1109 h 1198"/>
                <a:gd name="T44" fmla="*/ 0 w 5699"/>
                <a:gd name="T45" fmla="*/ 1198 h 1198"/>
                <a:gd name="T46" fmla="*/ 0 w 5699"/>
                <a:gd name="T47" fmla="*/ 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99" h="1198">
                  <a:moveTo>
                    <a:pt x="0" y="0"/>
                  </a:moveTo>
                  <a:lnTo>
                    <a:pt x="5699" y="0"/>
                  </a:lnTo>
                  <a:lnTo>
                    <a:pt x="5699" y="410"/>
                  </a:lnTo>
                  <a:lnTo>
                    <a:pt x="5344" y="399"/>
                  </a:lnTo>
                  <a:lnTo>
                    <a:pt x="4995" y="394"/>
                  </a:lnTo>
                  <a:lnTo>
                    <a:pt x="4656" y="394"/>
                  </a:lnTo>
                  <a:lnTo>
                    <a:pt x="4323" y="399"/>
                  </a:lnTo>
                  <a:lnTo>
                    <a:pt x="3998" y="410"/>
                  </a:lnTo>
                  <a:lnTo>
                    <a:pt x="3679" y="425"/>
                  </a:lnTo>
                  <a:lnTo>
                    <a:pt x="3367" y="446"/>
                  </a:lnTo>
                  <a:lnTo>
                    <a:pt x="3064" y="474"/>
                  </a:lnTo>
                  <a:lnTo>
                    <a:pt x="2768" y="505"/>
                  </a:lnTo>
                  <a:lnTo>
                    <a:pt x="2481" y="542"/>
                  </a:lnTo>
                  <a:lnTo>
                    <a:pt x="2199" y="584"/>
                  </a:lnTo>
                  <a:lnTo>
                    <a:pt x="1926" y="631"/>
                  </a:lnTo>
                  <a:lnTo>
                    <a:pt x="1659" y="683"/>
                  </a:lnTo>
                  <a:lnTo>
                    <a:pt x="1400" y="742"/>
                  </a:lnTo>
                  <a:lnTo>
                    <a:pt x="1147" y="805"/>
                  </a:lnTo>
                  <a:lnTo>
                    <a:pt x="904" y="873"/>
                  </a:lnTo>
                  <a:lnTo>
                    <a:pt x="667" y="946"/>
                  </a:lnTo>
                  <a:lnTo>
                    <a:pt x="437" y="1024"/>
                  </a:lnTo>
                  <a:lnTo>
                    <a:pt x="214" y="1109"/>
                  </a:lnTo>
                  <a:lnTo>
                    <a:pt x="0" y="1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35" y="887595"/>
              <a:ext cx="12191331" cy="2200342"/>
            </a:xfrm>
            <a:custGeom>
              <a:avLst/>
              <a:gdLst>
                <a:gd name="T0" fmla="*/ 4995 w 5699"/>
                <a:gd name="T1" fmla="*/ 0 h 1029"/>
                <a:gd name="T2" fmla="*/ 5344 w 5699"/>
                <a:gd name="T3" fmla="*/ 3 h 1029"/>
                <a:gd name="T4" fmla="*/ 5699 w 5699"/>
                <a:gd name="T5" fmla="*/ 12 h 1029"/>
                <a:gd name="T6" fmla="*/ 5699 w 5699"/>
                <a:gd name="T7" fmla="*/ 43 h 1029"/>
                <a:gd name="T8" fmla="*/ 5324 w 5699"/>
                <a:gd name="T9" fmla="*/ 45 h 1029"/>
                <a:gd name="T10" fmla="*/ 4959 w 5699"/>
                <a:gd name="T11" fmla="*/ 52 h 1029"/>
                <a:gd name="T12" fmla="*/ 4602 w 5699"/>
                <a:gd name="T13" fmla="*/ 66 h 1029"/>
                <a:gd name="T14" fmla="*/ 4254 w 5699"/>
                <a:gd name="T15" fmla="*/ 85 h 1029"/>
                <a:gd name="T16" fmla="*/ 3912 w 5699"/>
                <a:gd name="T17" fmla="*/ 109 h 1029"/>
                <a:gd name="T18" fmla="*/ 3580 w 5699"/>
                <a:gd name="T19" fmla="*/ 139 h 1029"/>
                <a:gd name="T20" fmla="*/ 3256 w 5699"/>
                <a:gd name="T21" fmla="*/ 174 h 1029"/>
                <a:gd name="T22" fmla="*/ 2939 w 5699"/>
                <a:gd name="T23" fmla="*/ 214 h 1029"/>
                <a:gd name="T24" fmla="*/ 2631 w 5699"/>
                <a:gd name="T25" fmla="*/ 261 h 1029"/>
                <a:gd name="T26" fmla="*/ 2331 w 5699"/>
                <a:gd name="T27" fmla="*/ 313 h 1029"/>
                <a:gd name="T28" fmla="*/ 2039 w 5699"/>
                <a:gd name="T29" fmla="*/ 371 h 1029"/>
                <a:gd name="T30" fmla="*/ 1757 w 5699"/>
                <a:gd name="T31" fmla="*/ 433 h 1029"/>
                <a:gd name="T32" fmla="*/ 1480 w 5699"/>
                <a:gd name="T33" fmla="*/ 501 h 1029"/>
                <a:gd name="T34" fmla="*/ 1214 w 5699"/>
                <a:gd name="T35" fmla="*/ 576 h 1029"/>
                <a:gd name="T36" fmla="*/ 954 w 5699"/>
                <a:gd name="T37" fmla="*/ 654 h 1029"/>
                <a:gd name="T38" fmla="*/ 703 w 5699"/>
                <a:gd name="T39" fmla="*/ 740 h 1029"/>
                <a:gd name="T40" fmla="*/ 461 w 5699"/>
                <a:gd name="T41" fmla="*/ 830 h 1029"/>
                <a:gd name="T42" fmla="*/ 226 w 5699"/>
                <a:gd name="T43" fmla="*/ 926 h 1029"/>
                <a:gd name="T44" fmla="*/ 0 w 5699"/>
                <a:gd name="T45" fmla="*/ 1029 h 1029"/>
                <a:gd name="T46" fmla="*/ 0 w 5699"/>
                <a:gd name="T47" fmla="*/ 832 h 1029"/>
                <a:gd name="T48" fmla="*/ 214 w 5699"/>
                <a:gd name="T49" fmla="*/ 741 h 1029"/>
                <a:gd name="T50" fmla="*/ 437 w 5699"/>
                <a:gd name="T51" fmla="*/ 656 h 1029"/>
                <a:gd name="T52" fmla="*/ 667 w 5699"/>
                <a:gd name="T53" fmla="*/ 576 h 1029"/>
                <a:gd name="T54" fmla="*/ 904 w 5699"/>
                <a:gd name="T55" fmla="*/ 501 h 1029"/>
                <a:gd name="T56" fmla="*/ 1147 w 5699"/>
                <a:gd name="T57" fmla="*/ 432 h 1029"/>
                <a:gd name="T58" fmla="*/ 1400 w 5699"/>
                <a:gd name="T59" fmla="*/ 367 h 1029"/>
                <a:gd name="T60" fmla="*/ 1659 w 5699"/>
                <a:gd name="T61" fmla="*/ 308 h 1029"/>
                <a:gd name="T62" fmla="*/ 1926 w 5699"/>
                <a:gd name="T63" fmla="*/ 254 h 1029"/>
                <a:gd name="T64" fmla="*/ 2199 w 5699"/>
                <a:gd name="T65" fmla="*/ 205 h 1029"/>
                <a:gd name="T66" fmla="*/ 2481 w 5699"/>
                <a:gd name="T67" fmla="*/ 162 h 1029"/>
                <a:gd name="T68" fmla="*/ 2768 w 5699"/>
                <a:gd name="T69" fmla="*/ 123 h 1029"/>
                <a:gd name="T70" fmla="*/ 3064 w 5699"/>
                <a:gd name="T71" fmla="*/ 90 h 1029"/>
                <a:gd name="T72" fmla="*/ 3367 w 5699"/>
                <a:gd name="T73" fmla="*/ 62 h 1029"/>
                <a:gd name="T74" fmla="*/ 3679 w 5699"/>
                <a:gd name="T75" fmla="*/ 40 h 1029"/>
                <a:gd name="T76" fmla="*/ 3998 w 5699"/>
                <a:gd name="T77" fmla="*/ 21 h 1029"/>
                <a:gd name="T78" fmla="*/ 4323 w 5699"/>
                <a:gd name="T79" fmla="*/ 8 h 1029"/>
                <a:gd name="T80" fmla="*/ 4656 w 5699"/>
                <a:gd name="T81" fmla="*/ 2 h 1029"/>
                <a:gd name="T82" fmla="*/ 4995 w 5699"/>
                <a:gd name="T8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9" h="1029">
                  <a:moveTo>
                    <a:pt x="4995" y="0"/>
                  </a:moveTo>
                  <a:lnTo>
                    <a:pt x="5344" y="3"/>
                  </a:lnTo>
                  <a:lnTo>
                    <a:pt x="5699" y="12"/>
                  </a:lnTo>
                  <a:lnTo>
                    <a:pt x="5699" y="43"/>
                  </a:lnTo>
                  <a:lnTo>
                    <a:pt x="5324" y="45"/>
                  </a:lnTo>
                  <a:lnTo>
                    <a:pt x="4959" y="52"/>
                  </a:lnTo>
                  <a:lnTo>
                    <a:pt x="4602" y="66"/>
                  </a:lnTo>
                  <a:lnTo>
                    <a:pt x="4254" y="85"/>
                  </a:lnTo>
                  <a:lnTo>
                    <a:pt x="3912" y="109"/>
                  </a:lnTo>
                  <a:lnTo>
                    <a:pt x="3580" y="139"/>
                  </a:lnTo>
                  <a:lnTo>
                    <a:pt x="3256" y="174"/>
                  </a:lnTo>
                  <a:lnTo>
                    <a:pt x="2939" y="214"/>
                  </a:lnTo>
                  <a:lnTo>
                    <a:pt x="2631" y="261"/>
                  </a:lnTo>
                  <a:lnTo>
                    <a:pt x="2331" y="313"/>
                  </a:lnTo>
                  <a:lnTo>
                    <a:pt x="2039" y="371"/>
                  </a:lnTo>
                  <a:lnTo>
                    <a:pt x="1757" y="433"/>
                  </a:lnTo>
                  <a:lnTo>
                    <a:pt x="1480" y="501"/>
                  </a:lnTo>
                  <a:lnTo>
                    <a:pt x="1214" y="576"/>
                  </a:lnTo>
                  <a:lnTo>
                    <a:pt x="954" y="654"/>
                  </a:lnTo>
                  <a:lnTo>
                    <a:pt x="703" y="740"/>
                  </a:lnTo>
                  <a:lnTo>
                    <a:pt x="461" y="830"/>
                  </a:lnTo>
                  <a:lnTo>
                    <a:pt x="226" y="926"/>
                  </a:lnTo>
                  <a:lnTo>
                    <a:pt x="0" y="1029"/>
                  </a:lnTo>
                  <a:lnTo>
                    <a:pt x="0" y="832"/>
                  </a:lnTo>
                  <a:lnTo>
                    <a:pt x="214" y="741"/>
                  </a:lnTo>
                  <a:lnTo>
                    <a:pt x="437" y="656"/>
                  </a:lnTo>
                  <a:lnTo>
                    <a:pt x="667" y="576"/>
                  </a:lnTo>
                  <a:lnTo>
                    <a:pt x="904" y="501"/>
                  </a:lnTo>
                  <a:lnTo>
                    <a:pt x="1147" y="432"/>
                  </a:lnTo>
                  <a:lnTo>
                    <a:pt x="1400" y="367"/>
                  </a:lnTo>
                  <a:lnTo>
                    <a:pt x="1659" y="308"/>
                  </a:lnTo>
                  <a:lnTo>
                    <a:pt x="1926" y="254"/>
                  </a:lnTo>
                  <a:lnTo>
                    <a:pt x="2199" y="205"/>
                  </a:lnTo>
                  <a:lnTo>
                    <a:pt x="2481" y="162"/>
                  </a:lnTo>
                  <a:lnTo>
                    <a:pt x="2768" y="123"/>
                  </a:lnTo>
                  <a:lnTo>
                    <a:pt x="3064" y="90"/>
                  </a:lnTo>
                  <a:lnTo>
                    <a:pt x="3367" y="62"/>
                  </a:lnTo>
                  <a:lnTo>
                    <a:pt x="3679" y="40"/>
                  </a:lnTo>
                  <a:lnTo>
                    <a:pt x="3998" y="21"/>
                  </a:lnTo>
                  <a:lnTo>
                    <a:pt x="4323" y="8"/>
                  </a:lnTo>
                  <a:lnTo>
                    <a:pt x="4656" y="2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05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550" y="206205"/>
              <a:ext cx="1505025" cy="1505025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10" name="Rectangle 3"/>
          <p:cNvSpPr txBox="1"/>
          <p:nvPr/>
        </p:nvSpPr>
        <p:spPr>
          <a:xfrm>
            <a:off x="2277209" y="2331192"/>
            <a:ext cx="8176845" cy="75674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defTabSz="8667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4200" b="1" dirty="0" smtClean="0">
                <a:solidFill>
                  <a:srgbClr val="FF0000"/>
                </a:solidFill>
                <a:ea typeface="华文中宋" panose="02010600040101010101" pitchFamily="2" charset="-122"/>
              </a:rPr>
              <a:t>不负青春，成就人生新高度！</a:t>
            </a:r>
            <a:endParaRPr lang="zh-CN" altLang="en-US" sz="4200" b="1" dirty="0">
              <a:solidFill>
                <a:srgbClr val="FF0000"/>
              </a:solidFill>
              <a:ea typeface="华文中宋" panose="0201060004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68560"/>
            <a:ext cx="12192001" cy="3389251"/>
          </a:xfrm>
          <a:prstGeom prst="rect">
            <a:avLst/>
          </a:prstGeom>
        </p:spPr>
      </p:pic>
      <p:sp>
        <p:nvSpPr>
          <p:cNvPr id="12" name="标题 1"/>
          <p:cNvSpPr txBox="1"/>
          <p:nvPr/>
        </p:nvSpPr>
        <p:spPr>
          <a:xfrm>
            <a:off x="1759149" y="354197"/>
            <a:ext cx="4993341" cy="60452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zh-CN" altLang="en-US" sz="4000" b="1" kern="0" dirty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爱</a:t>
            </a:r>
            <a:r>
              <a:rPr lang="zh-CN" altLang="en-US" sz="4000" b="1" kern="0" dirty="0" smtClean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在师大  研在师大</a:t>
            </a:r>
            <a:endParaRPr lang="en-US" altLang="zh-CN" sz="4000" b="1" kern="0" dirty="0" smtClean="0">
              <a:solidFill>
                <a:srgbClr val="FFFF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主题2">
  <a:themeElements>
    <a:clrScheme name="自定义 2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B0019"/>
      </a:accent1>
      <a:accent2>
        <a:srgbClr val="A5A5A5"/>
      </a:accent2>
      <a:accent3>
        <a:srgbClr val="AB0019"/>
      </a:accent3>
      <a:accent4>
        <a:srgbClr val="A5A5A5"/>
      </a:accent4>
      <a:accent5>
        <a:srgbClr val="AB0019"/>
      </a:accent5>
      <a:accent6>
        <a:srgbClr val="A5A5A5"/>
      </a:accent6>
      <a:hlink>
        <a:srgbClr val="AB0019"/>
      </a:hlink>
      <a:folHlink>
        <a:srgbClr val="A5A5A5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D9D9">
            <a:alpha val="50196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2797</Words>
  <Application>Microsoft Office PowerPoint</Application>
  <PresentationFormat>宽屏</PresentationFormat>
  <Paragraphs>349</Paragraphs>
  <Slides>29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4" baseType="lpstr">
      <vt:lpstr>Arial Unicode MS</vt:lpstr>
      <vt:lpstr>DengXian</vt:lpstr>
      <vt:lpstr>仿宋</vt:lpstr>
      <vt:lpstr>黑体</vt:lpstr>
      <vt:lpstr>华文仿宋</vt:lpstr>
      <vt:lpstr>华文新魏</vt:lpstr>
      <vt:lpstr>华文中宋</vt:lpstr>
      <vt:lpstr>楷体</vt:lpstr>
      <vt:lpstr>宋体</vt:lpstr>
      <vt:lpstr>微软雅黑</vt:lpstr>
      <vt:lpstr>Arial</vt:lpstr>
      <vt:lpstr>Calibri</vt:lpstr>
      <vt:lpstr>Franklin Gothic Book</vt:lpstr>
      <vt:lpstr>Wingdings</vt:lpstr>
      <vt:lpstr>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DELL</cp:lastModifiedBy>
  <cp:revision>285</cp:revision>
  <dcterms:created xsi:type="dcterms:W3CDTF">2018-09-07T10:13:00Z</dcterms:created>
  <dcterms:modified xsi:type="dcterms:W3CDTF">2019-08-30T00:52:40Z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